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Arial Unicode Bold" charset="1" panose="020B0704020202020204"/>
      <p:regular r:id="rId33"/>
    </p:embeddedFont>
    <p:embeddedFont>
      <p:font typeface="Montserrat Bold" charset="1" panose="00000800000000000000"/>
      <p:regular r:id="rId34"/>
    </p:embeddedFont>
    <p:embeddedFont>
      <p:font typeface="Helvetica World" charset="1" panose="020B0500040000020004"/>
      <p:regular r:id="rId35"/>
    </p:embeddedFont>
    <p:embeddedFont>
      <p:font typeface="Montserrat" charset="1" panose="00000500000000000000"/>
      <p:regular r:id="rId36"/>
    </p:embeddedFont>
    <p:embeddedFont>
      <p:font typeface="Montserrat Italics" charset="1" panose="00000500000000000000"/>
      <p:regular r:id="rId37"/>
    </p:embeddedFont>
    <p:embeddedFont>
      <p:font typeface="Century Gothic Paneuropean Bold" charset="1" panose="020B0702020202020204"/>
      <p:regular r:id="rId38"/>
    </p:embeddedFont>
    <p:embeddedFont>
      <p:font typeface="Libra Sans Bold" charset="1" panose="020B0704020202020204"/>
      <p:regular r:id="rId39"/>
    </p:embeddedFont>
    <p:embeddedFont>
      <p:font typeface="Montserrat Bold Italics" charset="1" panose="0000080000000000000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31.png" Type="http://schemas.openxmlformats.org/officeDocument/2006/relationships/image"/><Relationship Id="rId12" Target="../media/image32.png" Type="http://schemas.openxmlformats.org/officeDocument/2006/relationships/image"/><Relationship Id="rId13" Target="../media/image33.png" Type="http://schemas.openxmlformats.org/officeDocument/2006/relationships/image"/><Relationship Id="rId14" Target="../media/image3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media/image42.png" Type="http://schemas.openxmlformats.org/officeDocument/2006/relationships/image"/><Relationship Id="rId15" Target="../media/image43.png" Type="http://schemas.openxmlformats.org/officeDocument/2006/relationships/image"/><Relationship Id="rId16" Target="../media/image4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5.png" Type="http://schemas.openxmlformats.org/officeDocument/2006/relationships/image"/><Relationship Id="rId14" Target="../media/image46.png" Type="http://schemas.openxmlformats.org/officeDocument/2006/relationships/image"/><Relationship Id="rId15" Target="../media/image47.png" Type="http://schemas.openxmlformats.org/officeDocument/2006/relationships/image"/><Relationship Id="rId16" Target="../media/image48.png" Type="http://schemas.openxmlformats.org/officeDocument/2006/relationships/image"/><Relationship Id="rId17" Target="../media/image49.png" Type="http://schemas.openxmlformats.org/officeDocument/2006/relationships/image"/><Relationship Id="rId18" Target="../media/image5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51.png" Type="http://schemas.openxmlformats.org/officeDocument/2006/relationships/image"/><Relationship Id="rId14" Target="../media/image52.png" Type="http://schemas.openxmlformats.org/officeDocument/2006/relationships/image"/><Relationship Id="rId15" Target="../media/image53.png" Type="http://schemas.openxmlformats.org/officeDocument/2006/relationships/image"/><Relationship Id="rId16" Target="../media/image54.png" Type="http://schemas.openxmlformats.org/officeDocument/2006/relationships/image"/><Relationship Id="rId17" Target="../media/image5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11" Target="../media/image38.svg" Type="http://schemas.openxmlformats.org/officeDocument/2006/relationships/image"/><Relationship Id="rId12" Target="../media/image39.png" Type="http://schemas.openxmlformats.org/officeDocument/2006/relationships/image"/><Relationship Id="rId13" Target="../media/image40.svg" Type="http://schemas.openxmlformats.org/officeDocument/2006/relationships/image"/><Relationship Id="rId14" Target="../media/image57.png" Type="http://schemas.openxmlformats.org/officeDocument/2006/relationships/image"/><Relationship Id="rId15" Target="../media/image58.png" Type="http://schemas.openxmlformats.org/officeDocument/2006/relationships/image"/><Relationship Id="rId16" Target="../media/image59.png" Type="http://schemas.openxmlformats.org/officeDocument/2006/relationships/image"/><Relationship Id="rId17" Target="../media/image60.png" Type="http://schemas.openxmlformats.org/officeDocument/2006/relationships/image"/><Relationship Id="rId18" Target="../media/image61.png" Type="http://schemas.openxmlformats.org/officeDocument/2006/relationships/image"/><Relationship Id="rId19" Target="../media/image62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6.png" Type="http://schemas.openxmlformats.org/officeDocument/2006/relationships/image"/><Relationship Id="rId5" Target="../media/image3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11" Target="../media/image67.png" Type="http://schemas.openxmlformats.org/officeDocument/2006/relationships/image"/><Relationship Id="rId12" Target="../media/image6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63.png" Type="http://schemas.openxmlformats.org/officeDocument/2006/relationships/image"/><Relationship Id="rId8" Target="../media/image64.pn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png" Type="http://schemas.openxmlformats.org/officeDocument/2006/relationships/image"/><Relationship Id="rId11" Target="../media/image73.png" Type="http://schemas.openxmlformats.org/officeDocument/2006/relationships/image"/><Relationship Id="rId12" Target="../media/image74.png" Type="http://schemas.openxmlformats.org/officeDocument/2006/relationships/image"/><Relationship Id="rId13" Target="../media/image75.png" Type="http://schemas.openxmlformats.org/officeDocument/2006/relationships/image"/><Relationship Id="rId14" Target="../media/image76.png" Type="http://schemas.openxmlformats.org/officeDocument/2006/relationships/image"/><Relationship Id="rId15" Target="../media/image7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69.png" Type="http://schemas.openxmlformats.org/officeDocument/2006/relationships/image"/><Relationship Id="rId8" Target="../media/image70.png" Type="http://schemas.openxmlformats.org/officeDocument/2006/relationships/image"/><Relationship Id="rId9" Target="../media/image7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78.png" Type="http://schemas.openxmlformats.org/officeDocument/2006/relationships/image"/><Relationship Id="rId8" Target="../media/image79.png" Type="http://schemas.openxmlformats.org/officeDocument/2006/relationships/image"/><Relationship Id="rId9" Target="../media/image8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jpeg" Type="http://schemas.openxmlformats.org/officeDocument/2006/relationships/image"/><Relationship Id="rId11" Target="../media/image84.png" Type="http://schemas.openxmlformats.org/officeDocument/2006/relationships/image"/><Relationship Id="rId12" Target="../media/image85.png" Type="http://schemas.openxmlformats.org/officeDocument/2006/relationships/image"/><Relationship Id="rId13" Target="../media/image86.png" Type="http://schemas.openxmlformats.org/officeDocument/2006/relationships/image"/><Relationship Id="rId14" Target="../media/image87.png" Type="http://schemas.openxmlformats.org/officeDocument/2006/relationships/image"/><Relationship Id="rId15" Target="../media/image88.png" Type="http://schemas.openxmlformats.org/officeDocument/2006/relationships/image"/><Relationship Id="rId16" Target="../media/image8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8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png" Type="http://schemas.openxmlformats.org/officeDocument/2006/relationships/image"/><Relationship Id="rId11" Target="../media/image92.png" Type="http://schemas.openxmlformats.org/officeDocument/2006/relationships/image"/><Relationship Id="rId12" Target="../media/image93.png" Type="http://schemas.openxmlformats.org/officeDocument/2006/relationships/image"/><Relationship Id="rId13" Target="../media/image94.png" Type="http://schemas.openxmlformats.org/officeDocument/2006/relationships/image"/><Relationship Id="rId14" Target="../media/image95.png" Type="http://schemas.openxmlformats.org/officeDocument/2006/relationships/image"/><Relationship Id="rId15" Target="../media/image96.png" Type="http://schemas.openxmlformats.org/officeDocument/2006/relationships/image"/><Relationship Id="rId16" Target="../media/image97.png" Type="http://schemas.openxmlformats.org/officeDocument/2006/relationships/image"/><Relationship Id="rId17" Target="../media/image9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3.pn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9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99.png" Type="http://schemas.openxmlformats.org/officeDocument/2006/relationships/image"/><Relationship Id="rId6" Target="../media/image100.png" Type="http://schemas.openxmlformats.org/officeDocument/2006/relationships/image"/><Relationship Id="rId7" Target="../media/image101.svg" Type="http://schemas.openxmlformats.org/officeDocument/2006/relationships/image"/><Relationship Id="rId8" Target="../media/image102.png" Type="http://schemas.openxmlformats.org/officeDocument/2006/relationships/image"/><Relationship Id="rId9" Target="../media/image103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4.jpeg" Type="http://schemas.openxmlformats.org/officeDocument/2006/relationships/image"/><Relationship Id="rId3" Target="../media/image105.png" Type="http://schemas.openxmlformats.org/officeDocument/2006/relationships/image"/><Relationship Id="rId4" Target="../media/image106.svg" Type="http://schemas.openxmlformats.org/officeDocument/2006/relationships/image"/><Relationship Id="rId5" Target="../media/image107.png" Type="http://schemas.openxmlformats.org/officeDocument/2006/relationships/image"/><Relationship Id="rId6" Target="../media/image10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https://zakon.rada.gov.ua/rada/show/1476-2000-%D0%BF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9.png" Type="http://schemas.openxmlformats.org/officeDocument/2006/relationships/image"/><Relationship Id="rId12" Target="../media/image22.png" Type="http://schemas.openxmlformats.org/officeDocument/2006/relationships/image"/><Relationship Id="rId13" Target="../media/image23.png" Type="http://schemas.openxmlformats.org/officeDocument/2006/relationships/image"/><Relationship Id="rId14" Target="../media/image24.png" Type="http://schemas.openxmlformats.org/officeDocument/2006/relationships/image"/><Relationship Id="rId15" Target="../media/image25.png" Type="http://schemas.openxmlformats.org/officeDocument/2006/relationships/image"/><Relationship Id="rId16" Target="../media/image26.png" Type="http://schemas.openxmlformats.org/officeDocument/2006/relationships/image"/><Relationship Id="rId17" Target="../media/image27.png" Type="http://schemas.openxmlformats.org/officeDocument/2006/relationships/image"/><Relationship Id="rId18" Target="../media/image2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09094" y="5360031"/>
            <a:ext cx="4833820" cy="5429067"/>
          </a:xfrm>
          <a:custGeom>
            <a:avLst/>
            <a:gdLst/>
            <a:ahLst/>
            <a:cxnLst/>
            <a:rect r="r" b="b" t="t" l="l"/>
            <a:pathLst>
              <a:path h="5429067" w="4833820">
                <a:moveTo>
                  <a:pt x="0" y="0"/>
                </a:moveTo>
                <a:lnTo>
                  <a:pt x="4833820" y="0"/>
                </a:lnTo>
                <a:lnTo>
                  <a:pt x="4833820" y="5429067"/>
                </a:lnTo>
                <a:lnTo>
                  <a:pt x="0" y="5429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66601" y="5932191"/>
            <a:ext cx="4242493" cy="2731105"/>
          </a:xfrm>
          <a:custGeom>
            <a:avLst/>
            <a:gdLst/>
            <a:ahLst/>
            <a:cxnLst/>
            <a:rect r="r" b="b" t="t" l="l"/>
            <a:pathLst>
              <a:path h="2731105" w="4242493">
                <a:moveTo>
                  <a:pt x="0" y="0"/>
                </a:moveTo>
                <a:lnTo>
                  <a:pt x="4242493" y="0"/>
                </a:lnTo>
                <a:lnTo>
                  <a:pt x="4242493" y="2731105"/>
                </a:lnTo>
                <a:lnTo>
                  <a:pt x="0" y="273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842914" y="6135972"/>
            <a:ext cx="5236914" cy="2394018"/>
          </a:xfrm>
          <a:custGeom>
            <a:avLst/>
            <a:gdLst/>
            <a:ahLst/>
            <a:cxnLst/>
            <a:rect r="r" b="b" t="t" l="l"/>
            <a:pathLst>
              <a:path h="2394018" w="5236914">
                <a:moveTo>
                  <a:pt x="0" y="0"/>
                </a:moveTo>
                <a:lnTo>
                  <a:pt x="5236914" y="0"/>
                </a:lnTo>
                <a:lnTo>
                  <a:pt x="5236914" y="2394018"/>
                </a:lnTo>
                <a:lnTo>
                  <a:pt x="0" y="2394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4604" y="2899976"/>
            <a:ext cx="3032215" cy="3032215"/>
          </a:xfrm>
          <a:custGeom>
            <a:avLst/>
            <a:gdLst/>
            <a:ahLst/>
            <a:cxnLst/>
            <a:rect r="r" b="b" t="t" l="l"/>
            <a:pathLst>
              <a:path h="3032215" w="3032215">
                <a:moveTo>
                  <a:pt x="0" y="0"/>
                </a:moveTo>
                <a:lnTo>
                  <a:pt x="3032214" y="0"/>
                </a:lnTo>
                <a:lnTo>
                  <a:pt x="3032214" y="3032215"/>
                </a:lnTo>
                <a:lnTo>
                  <a:pt x="0" y="30322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41182" y="2520782"/>
            <a:ext cx="3411409" cy="3411409"/>
          </a:xfrm>
          <a:custGeom>
            <a:avLst/>
            <a:gdLst/>
            <a:ahLst/>
            <a:cxnLst/>
            <a:rect r="r" b="b" t="t" l="l"/>
            <a:pathLst>
              <a:path h="3411409" w="3411409">
                <a:moveTo>
                  <a:pt x="0" y="0"/>
                </a:moveTo>
                <a:lnTo>
                  <a:pt x="3411408" y="0"/>
                </a:lnTo>
                <a:lnTo>
                  <a:pt x="3411408" y="3411409"/>
                </a:lnTo>
                <a:lnTo>
                  <a:pt x="0" y="34114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46817" y="913179"/>
            <a:ext cx="12394366" cy="2355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6"/>
              </a:lnSpc>
            </a:pPr>
            <a:r>
              <a:rPr lang="en-US" sz="7971" b="true">
                <a:solidFill>
                  <a:srgbClr val="26527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Суб’єкти спортивного руху України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94543" y="3691488"/>
            <a:ext cx="9098914" cy="1722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4"/>
              </a:lnSpc>
              <a:spcBef>
                <a:spcPct val="0"/>
              </a:spcBef>
            </a:pPr>
            <a:r>
              <a:rPr lang="en-US" b="true" sz="4946">
                <a:solidFill>
                  <a:srgbClr val="2B631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</a:t>
            </a:r>
            <a:r>
              <a:rPr lang="en-US" b="true" sz="4946">
                <a:solidFill>
                  <a:srgbClr val="2B631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ізкультурно-спортивні товариства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4683" y="3261348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6071" y="2342861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6" y="0"/>
                </a:lnTo>
                <a:lnTo>
                  <a:pt x="705816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14683" y="3799839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22900" y="541498"/>
            <a:ext cx="13042200" cy="1566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8"/>
              </a:lnSpc>
            </a:pPr>
            <a:r>
              <a:rPr lang="en-US" b="true" sz="5635">
                <a:solidFill>
                  <a:srgbClr val="0A2C8D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Фізкультурно-оздоровча та спортивно-масова діяльність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14683" y="2374443"/>
            <a:ext cx="15158824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3300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Заходи місцевих та територіальних осередків “Колос”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69456" y="3174543"/>
            <a:ext cx="272658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2 925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заходів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69456" y="3713033"/>
            <a:ext cx="4786195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155 707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учасників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51887" y="4317364"/>
            <a:ext cx="4012307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Наймасовіші з них у: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8979" y="4905563"/>
            <a:ext cx="6652005" cy="1278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Полтавській, Дніпропетровській, Вінницькій, Львівській, Рівненьській, Івано-Франківській областях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894943" y="4448619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088774" y="6452399"/>
            <a:ext cx="8280276" cy="3325847"/>
          </a:xfrm>
          <a:custGeom>
            <a:avLst/>
            <a:gdLst/>
            <a:ahLst/>
            <a:cxnLst/>
            <a:rect r="r" b="b" t="t" l="l"/>
            <a:pathLst>
              <a:path h="3325847" w="8280276">
                <a:moveTo>
                  <a:pt x="0" y="0"/>
                </a:moveTo>
                <a:lnTo>
                  <a:pt x="8280275" y="0"/>
                </a:lnTo>
                <a:lnTo>
                  <a:pt x="8280275" y="3325846"/>
                </a:lnTo>
                <a:lnTo>
                  <a:pt x="0" y="3325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27158" r="-2507" b="-42875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760734" y="3234701"/>
            <a:ext cx="4227981" cy="2922423"/>
          </a:xfrm>
          <a:custGeom>
            <a:avLst/>
            <a:gdLst/>
            <a:ahLst/>
            <a:cxnLst/>
            <a:rect r="r" b="b" t="t" l="l"/>
            <a:pathLst>
              <a:path h="2922423" w="4227981">
                <a:moveTo>
                  <a:pt x="0" y="0"/>
                </a:moveTo>
                <a:lnTo>
                  <a:pt x="4227980" y="0"/>
                </a:lnTo>
                <a:lnTo>
                  <a:pt x="4227980" y="2922423"/>
                </a:lnTo>
                <a:lnTo>
                  <a:pt x="0" y="2922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4599" r="0" b="-3905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51862" y="6433349"/>
            <a:ext cx="7667677" cy="3304913"/>
          </a:xfrm>
          <a:custGeom>
            <a:avLst/>
            <a:gdLst/>
            <a:ahLst/>
            <a:cxnLst/>
            <a:rect r="r" b="b" t="t" l="l"/>
            <a:pathLst>
              <a:path h="3304913" w="7667677">
                <a:moveTo>
                  <a:pt x="0" y="0"/>
                </a:moveTo>
                <a:lnTo>
                  <a:pt x="7667677" y="0"/>
                </a:lnTo>
                <a:lnTo>
                  <a:pt x="7667677" y="3304913"/>
                </a:lnTo>
                <a:lnTo>
                  <a:pt x="0" y="33049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72575" r="-7287" b="-1411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188739" y="3234701"/>
            <a:ext cx="5180310" cy="2922423"/>
          </a:xfrm>
          <a:custGeom>
            <a:avLst/>
            <a:gdLst/>
            <a:ahLst/>
            <a:cxnLst/>
            <a:rect r="r" b="b" t="t" l="l"/>
            <a:pathLst>
              <a:path h="2922423" w="5180310">
                <a:moveTo>
                  <a:pt x="0" y="0"/>
                </a:moveTo>
                <a:lnTo>
                  <a:pt x="5180310" y="0"/>
                </a:lnTo>
                <a:lnTo>
                  <a:pt x="5180310" y="2922423"/>
                </a:lnTo>
                <a:lnTo>
                  <a:pt x="0" y="2922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12368" r="0" b="-20577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3757" y="3703585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63757" y="4242075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63757" y="4853580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848458" y="3285900"/>
            <a:ext cx="403196" cy="646524"/>
            <a:chOff x="0" y="0"/>
            <a:chExt cx="537595" cy="86203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0" id="10"/>
            <p:cNvGrpSpPr/>
            <p:nvPr/>
          </p:nvGrpSpPr>
          <p:grpSpPr>
            <a:xfrm rot="0">
              <a:off x="97518" y="420541"/>
              <a:ext cx="342559" cy="342559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B4C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218526" y="421491"/>
              <a:ext cx="100542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6432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1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848458" y="4083780"/>
            <a:ext cx="403196" cy="646524"/>
            <a:chOff x="0" y="0"/>
            <a:chExt cx="537595" cy="86203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6" id="16"/>
            <p:cNvGrpSpPr/>
            <p:nvPr/>
          </p:nvGrpSpPr>
          <p:grpSpPr>
            <a:xfrm rot="0">
              <a:off x="97518" y="431016"/>
              <a:ext cx="342559" cy="342559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CD6DD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19" id="19"/>
            <p:cNvSpPr txBox="true"/>
            <p:nvPr/>
          </p:nvSpPr>
          <p:spPr>
            <a:xfrm rot="0">
              <a:off x="193126" y="427785"/>
              <a:ext cx="151342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4D4D4D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2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5848458" y="4882704"/>
            <a:ext cx="403196" cy="646524"/>
            <a:chOff x="0" y="0"/>
            <a:chExt cx="537595" cy="86203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2" id="22"/>
            <p:cNvGrpSpPr/>
            <p:nvPr/>
          </p:nvGrpSpPr>
          <p:grpSpPr>
            <a:xfrm rot="0">
              <a:off x="97518" y="414804"/>
              <a:ext cx="342559" cy="342559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E5200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25" id="25"/>
            <p:cNvSpPr txBox="true"/>
            <p:nvPr/>
          </p:nvSpPr>
          <p:spPr>
            <a:xfrm rot="0">
              <a:off x="192862" y="421491"/>
              <a:ext cx="151871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FFC88E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3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86497" y="5997981"/>
            <a:ext cx="6780972" cy="3667183"/>
          </a:xfrm>
          <a:custGeom>
            <a:avLst/>
            <a:gdLst/>
            <a:ahLst/>
            <a:cxnLst/>
            <a:rect r="r" b="b" t="t" l="l"/>
            <a:pathLst>
              <a:path h="3667183" w="6780972">
                <a:moveTo>
                  <a:pt x="0" y="0"/>
                </a:moveTo>
                <a:lnTo>
                  <a:pt x="6780972" y="0"/>
                </a:lnTo>
                <a:lnTo>
                  <a:pt x="6780972" y="3667182"/>
                </a:lnTo>
                <a:lnTo>
                  <a:pt x="0" y="3667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9451" t="0" r="-10727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148444" y="5986742"/>
            <a:ext cx="5077671" cy="3381417"/>
          </a:xfrm>
          <a:custGeom>
            <a:avLst/>
            <a:gdLst/>
            <a:ahLst/>
            <a:cxnLst/>
            <a:rect r="r" b="b" t="t" l="l"/>
            <a:pathLst>
              <a:path h="3381417" w="5077671">
                <a:moveTo>
                  <a:pt x="0" y="0"/>
                </a:moveTo>
                <a:lnTo>
                  <a:pt x="5077671" y="0"/>
                </a:lnTo>
                <a:lnTo>
                  <a:pt x="5077671" y="3381416"/>
                </a:lnTo>
                <a:lnTo>
                  <a:pt x="0" y="33814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47986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3984380" y="2362324"/>
            <a:ext cx="4303620" cy="3442912"/>
          </a:xfrm>
          <a:custGeom>
            <a:avLst/>
            <a:gdLst/>
            <a:ahLst/>
            <a:cxnLst/>
            <a:rect r="r" b="b" t="t" l="l"/>
            <a:pathLst>
              <a:path h="3442912" w="4303620">
                <a:moveTo>
                  <a:pt x="0" y="0"/>
                </a:moveTo>
                <a:lnTo>
                  <a:pt x="4303620" y="0"/>
                </a:lnTo>
                <a:lnTo>
                  <a:pt x="4303620" y="3442912"/>
                </a:lnTo>
                <a:lnTo>
                  <a:pt x="0" y="34429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0075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410446" y="5984353"/>
            <a:ext cx="5691057" cy="3791667"/>
          </a:xfrm>
          <a:custGeom>
            <a:avLst/>
            <a:gdLst/>
            <a:ahLst/>
            <a:cxnLst/>
            <a:rect r="r" b="b" t="t" l="l"/>
            <a:pathLst>
              <a:path h="3791667" w="5691057">
                <a:moveTo>
                  <a:pt x="0" y="0"/>
                </a:moveTo>
                <a:lnTo>
                  <a:pt x="5691057" y="0"/>
                </a:lnTo>
                <a:lnTo>
                  <a:pt x="5691057" y="3791666"/>
                </a:lnTo>
                <a:lnTo>
                  <a:pt x="0" y="37916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2622900" y="289785"/>
            <a:ext cx="13042200" cy="1566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8"/>
              </a:lnSpc>
            </a:pPr>
            <a:r>
              <a:rPr lang="en-US" b="true" sz="5635">
                <a:solidFill>
                  <a:srgbClr val="0A2C8D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Фізкультурно-оздоровчі заходи </a:t>
            </a:r>
          </a:p>
          <a:p>
            <a:pPr algn="ctr">
              <a:lnSpc>
                <a:spcPts val="6198"/>
              </a:lnSpc>
            </a:pPr>
            <a:r>
              <a:rPr lang="en-US" b="true" sz="5635">
                <a:solidFill>
                  <a:srgbClr val="0A2C8D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ГО “ВФСТ “Колос”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26032" y="1980101"/>
            <a:ext cx="13453289" cy="675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5"/>
              </a:lnSpc>
              <a:spcBef>
                <a:spcPct val="0"/>
              </a:spcBef>
            </a:pPr>
            <a:r>
              <a:rPr lang="en-US" b="true" sz="4053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Найкраща сільська спортивна громада України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518530" y="3616780"/>
            <a:ext cx="3808217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14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сільських громад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18530" y="4766775"/>
            <a:ext cx="2627117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286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учасників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518530" y="4155270"/>
            <a:ext cx="2627117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7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видів спорту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443603" y="2795045"/>
            <a:ext cx="4834136" cy="338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2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03-06 липня, с. Ворохта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451679" y="4283730"/>
            <a:ext cx="763243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Северинівська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(Вінниччина)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451679" y="5095260"/>
            <a:ext cx="897898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Крутівська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(Чернігівщина)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451679" y="3539499"/>
            <a:ext cx="897898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Михайлівська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(Запоріжжя)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4724" y="2204098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4724" y="2742589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84724" y="3354093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314348" y="2039633"/>
            <a:ext cx="403196" cy="646524"/>
            <a:chOff x="0" y="0"/>
            <a:chExt cx="537595" cy="86203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0" id="10"/>
            <p:cNvGrpSpPr/>
            <p:nvPr/>
          </p:nvGrpSpPr>
          <p:grpSpPr>
            <a:xfrm rot="0">
              <a:off x="97518" y="420541"/>
              <a:ext cx="342559" cy="342559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B4C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218526" y="421491"/>
              <a:ext cx="100542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6432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1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314348" y="2837514"/>
            <a:ext cx="403196" cy="646524"/>
            <a:chOff x="0" y="0"/>
            <a:chExt cx="537595" cy="86203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6" id="16"/>
            <p:cNvGrpSpPr/>
            <p:nvPr/>
          </p:nvGrpSpPr>
          <p:grpSpPr>
            <a:xfrm rot="0">
              <a:off x="97518" y="431016"/>
              <a:ext cx="342559" cy="342559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CD6DD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19" id="19"/>
            <p:cNvSpPr txBox="true"/>
            <p:nvPr/>
          </p:nvSpPr>
          <p:spPr>
            <a:xfrm rot="0">
              <a:off x="193126" y="427785"/>
              <a:ext cx="151342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4D4D4D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2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5314348" y="3636438"/>
            <a:ext cx="403196" cy="646524"/>
            <a:chOff x="0" y="0"/>
            <a:chExt cx="537595" cy="86203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2" id="22"/>
            <p:cNvGrpSpPr/>
            <p:nvPr/>
          </p:nvGrpSpPr>
          <p:grpSpPr>
            <a:xfrm rot="0">
              <a:off x="97518" y="414804"/>
              <a:ext cx="342559" cy="342559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E5200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25" id="25"/>
            <p:cNvSpPr txBox="true"/>
            <p:nvPr/>
          </p:nvSpPr>
          <p:spPr>
            <a:xfrm rot="0">
              <a:off x="192862" y="421491"/>
              <a:ext cx="151871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FFC88E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3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392865" y="7390272"/>
            <a:ext cx="6962052" cy="2701600"/>
          </a:xfrm>
          <a:custGeom>
            <a:avLst/>
            <a:gdLst/>
            <a:ahLst/>
            <a:cxnLst/>
            <a:rect r="r" b="b" t="t" l="l"/>
            <a:pathLst>
              <a:path h="2701600" w="6962052">
                <a:moveTo>
                  <a:pt x="0" y="0"/>
                </a:moveTo>
                <a:lnTo>
                  <a:pt x="6962052" y="0"/>
                </a:lnTo>
                <a:lnTo>
                  <a:pt x="6962052" y="2701600"/>
                </a:lnTo>
                <a:lnTo>
                  <a:pt x="0" y="2701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62175" r="0" b="-3110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5314348" y="4435362"/>
            <a:ext cx="7050954" cy="2794237"/>
          </a:xfrm>
          <a:custGeom>
            <a:avLst/>
            <a:gdLst/>
            <a:ahLst/>
            <a:cxnLst/>
            <a:rect r="r" b="b" t="t" l="l"/>
            <a:pathLst>
              <a:path h="2794237" w="7050954">
                <a:moveTo>
                  <a:pt x="0" y="0"/>
                </a:moveTo>
                <a:lnTo>
                  <a:pt x="7050954" y="0"/>
                </a:lnTo>
                <a:lnTo>
                  <a:pt x="7050954" y="2794237"/>
                </a:lnTo>
                <a:lnTo>
                  <a:pt x="0" y="27942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26001" r="0" b="-42119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4646304" y="2126818"/>
            <a:ext cx="3399904" cy="4193025"/>
          </a:xfrm>
          <a:custGeom>
            <a:avLst/>
            <a:gdLst/>
            <a:ahLst/>
            <a:cxnLst/>
            <a:rect r="r" b="b" t="t" l="l"/>
            <a:pathLst>
              <a:path h="4193025" w="3399904">
                <a:moveTo>
                  <a:pt x="0" y="0"/>
                </a:moveTo>
                <a:lnTo>
                  <a:pt x="3399903" y="0"/>
                </a:lnTo>
                <a:lnTo>
                  <a:pt x="3399903" y="4193025"/>
                </a:lnTo>
                <a:lnTo>
                  <a:pt x="0" y="41930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509" t="-11907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641768" y="7390272"/>
            <a:ext cx="4723533" cy="2701600"/>
          </a:xfrm>
          <a:custGeom>
            <a:avLst/>
            <a:gdLst/>
            <a:ahLst/>
            <a:cxnLst/>
            <a:rect r="r" b="b" t="t" l="l"/>
            <a:pathLst>
              <a:path h="2701600" w="4723533">
                <a:moveTo>
                  <a:pt x="0" y="0"/>
                </a:moveTo>
                <a:lnTo>
                  <a:pt x="4723534" y="0"/>
                </a:lnTo>
                <a:lnTo>
                  <a:pt x="4723534" y="2701600"/>
                </a:lnTo>
                <a:lnTo>
                  <a:pt x="0" y="2701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698" t="-19631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2652153" y="6468147"/>
            <a:ext cx="5500987" cy="3664537"/>
          </a:xfrm>
          <a:custGeom>
            <a:avLst/>
            <a:gdLst/>
            <a:ahLst/>
            <a:cxnLst/>
            <a:rect r="r" b="b" t="t" l="l"/>
            <a:pathLst>
              <a:path h="3664537" w="5500987">
                <a:moveTo>
                  <a:pt x="0" y="0"/>
                </a:moveTo>
                <a:lnTo>
                  <a:pt x="5500987" y="0"/>
                </a:lnTo>
                <a:lnTo>
                  <a:pt x="5500987" y="3664537"/>
                </a:lnTo>
                <a:lnTo>
                  <a:pt x="0" y="36645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12585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402568" y="4040718"/>
            <a:ext cx="4556704" cy="3116192"/>
          </a:xfrm>
          <a:custGeom>
            <a:avLst/>
            <a:gdLst/>
            <a:ahLst/>
            <a:cxnLst/>
            <a:rect r="r" b="b" t="t" l="l"/>
            <a:pathLst>
              <a:path h="3116192" w="4556704">
                <a:moveTo>
                  <a:pt x="0" y="0"/>
                </a:moveTo>
                <a:lnTo>
                  <a:pt x="4556704" y="0"/>
                </a:lnTo>
                <a:lnTo>
                  <a:pt x="4556704" y="3116192"/>
                </a:lnTo>
                <a:lnTo>
                  <a:pt x="0" y="311619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7218" r="0" b="-2451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845950" y="358554"/>
            <a:ext cx="15786426" cy="139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7"/>
              </a:lnSpc>
              <a:spcBef>
                <a:spcPct val="0"/>
              </a:spcBef>
            </a:pPr>
            <a:r>
              <a:rPr lang="en-US" b="true" sz="4040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спортивні змагання серед команд сільських та селищних територіальних громад України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839497" y="2117293"/>
            <a:ext cx="1778397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15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громад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839497" y="3267288"/>
            <a:ext cx="2444948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317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учасників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839497" y="2655783"/>
            <a:ext cx="2608163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7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видів спорту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726932" y="1865643"/>
            <a:ext cx="4834136" cy="338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2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27-30 серпня, с. Ворохта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917569" y="2265153"/>
            <a:ext cx="763243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Щербанівська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(Полтавщина)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917569" y="3063033"/>
            <a:ext cx="897898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Недобоївська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(Чернівеччина)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917569" y="3861957"/>
            <a:ext cx="897898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Заболотівська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(Івано-Франківщина)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38022" y="2204098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8022" y="2742589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8022" y="3354093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92795" y="2117293"/>
            <a:ext cx="4834136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15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міських громад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6471019" y="2126818"/>
            <a:ext cx="403196" cy="646524"/>
            <a:chOff x="0" y="0"/>
            <a:chExt cx="537595" cy="86203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97518" y="420541"/>
              <a:ext cx="342559" cy="342559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B4C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218526" y="421491"/>
              <a:ext cx="100542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6432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1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471019" y="2924698"/>
            <a:ext cx="403196" cy="646524"/>
            <a:chOff x="0" y="0"/>
            <a:chExt cx="537595" cy="86203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7" id="17"/>
            <p:cNvGrpSpPr/>
            <p:nvPr/>
          </p:nvGrpSpPr>
          <p:grpSpPr>
            <a:xfrm rot="0">
              <a:off x="97518" y="431016"/>
              <a:ext cx="342559" cy="342559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CD6DD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193126" y="427785"/>
              <a:ext cx="151342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4D4D4D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2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6471019" y="3723622"/>
            <a:ext cx="403196" cy="646524"/>
            <a:chOff x="0" y="0"/>
            <a:chExt cx="537595" cy="86203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3" id="23"/>
            <p:cNvGrpSpPr/>
            <p:nvPr/>
          </p:nvGrpSpPr>
          <p:grpSpPr>
            <a:xfrm rot="0">
              <a:off x="97518" y="414804"/>
              <a:ext cx="342559" cy="342559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E5200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26" id="26"/>
            <p:cNvSpPr txBox="true"/>
            <p:nvPr/>
          </p:nvSpPr>
          <p:spPr>
            <a:xfrm rot="0">
              <a:off x="192862" y="421491"/>
              <a:ext cx="151871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FFC88E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3</a:t>
              </a: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167844" y="4183593"/>
            <a:ext cx="6236407" cy="3099962"/>
          </a:xfrm>
          <a:custGeom>
            <a:avLst/>
            <a:gdLst/>
            <a:ahLst/>
            <a:cxnLst/>
            <a:rect r="r" b="b" t="t" l="l"/>
            <a:pathLst>
              <a:path h="3099962" w="6236407">
                <a:moveTo>
                  <a:pt x="0" y="0"/>
                </a:moveTo>
                <a:lnTo>
                  <a:pt x="6236407" y="0"/>
                </a:lnTo>
                <a:lnTo>
                  <a:pt x="6236407" y="3099962"/>
                </a:lnTo>
                <a:lnTo>
                  <a:pt x="0" y="30999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36831" r="0" b="-14051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246359" y="5675072"/>
            <a:ext cx="5925986" cy="4377822"/>
          </a:xfrm>
          <a:custGeom>
            <a:avLst/>
            <a:gdLst/>
            <a:ahLst/>
            <a:cxnLst/>
            <a:rect r="r" b="b" t="t" l="l"/>
            <a:pathLst>
              <a:path h="4377822" w="5925986">
                <a:moveTo>
                  <a:pt x="0" y="0"/>
                </a:moveTo>
                <a:lnTo>
                  <a:pt x="5925986" y="0"/>
                </a:lnTo>
                <a:lnTo>
                  <a:pt x="5925986" y="4377822"/>
                </a:lnTo>
                <a:lnTo>
                  <a:pt x="0" y="4377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5491616" y="1873235"/>
            <a:ext cx="2796384" cy="4170863"/>
          </a:xfrm>
          <a:custGeom>
            <a:avLst/>
            <a:gdLst/>
            <a:ahLst/>
            <a:cxnLst/>
            <a:rect r="r" b="b" t="t" l="l"/>
            <a:pathLst>
              <a:path h="4170863" w="2796384">
                <a:moveTo>
                  <a:pt x="0" y="0"/>
                </a:moveTo>
                <a:lnTo>
                  <a:pt x="2796384" y="0"/>
                </a:lnTo>
                <a:lnTo>
                  <a:pt x="2796384" y="4170863"/>
                </a:lnTo>
                <a:lnTo>
                  <a:pt x="0" y="41708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9177" t="0" r="-6968" b="-39585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530530" y="5252899"/>
            <a:ext cx="5589551" cy="4061311"/>
          </a:xfrm>
          <a:custGeom>
            <a:avLst/>
            <a:gdLst/>
            <a:ahLst/>
            <a:cxnLst/>
            <a:rect r="r" b="b" t="t" l="l"/>
            <a:pathLst>
              <a:path h="4061311" w="5589551">
                <a:moveTo>
                  <a:pt x="0" y="0"/>
                </a:moveTo>
                <a:lnTo>
                  <a:pt x="5589551" y="0"/>
                </a:lnTo>
                <a:lnTo>
                  <a:pt x="5589551" y="4061311"/>
                </a:lnTo>
                <a:lnTo>
                  <a:pt x="0" y="406131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002" t="0" r="-5002" b="-1355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50602" y="6844620"/>
            <a:ext cx="5153650" cy="3208274"/>
          </a:xfrm>
          <a:custGeom>
            <a:avLst/>
            <a:gdLst/>
            <a:ahLst/>
            <a:cxnLst/>
            <a:rect r="r" b="b" t="t" l="l"/>
            <a:pathLst>
              <a:path h="3208274" w="5153650">
                <a:moveTo>
                  <a:pt x="0" y="0"/>
                </a:moveTo>
                <a:lnTo>
                  <a:pt x="5153649" y="0"/>
                </a:lnTo>
                <a:lnTo>
                  <a:pt x="5153649" y="3208274"/>
                </a:lnTo>
                <a:lnTo>
                  <a:pt x="0" y="32082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20477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250787" y="320454"/>
            <a:ext cx="15786426" cy="139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7"/>
              </a:lnSpc>
              <a:spcBef>
                <a:spcPct val="0"/>
              </a:spcBef>
            </a:pPr>
            <a:r>
              <a:rPr lang="en-US" b="true" sz="4040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спортивні змагання серед команд міських територіальних громад України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892795" y="3267288"/>
            <a:ext cx="3115700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310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учасників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892795" y="2655783"/>
            <a:ext cx="4511456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7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видів спорту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726932" y="1865643"/>
            <a:ext cx="4834136" cy="338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2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10-13 вересня, с. Ворохта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074240" y="2352337"/>
            <a:ext cx="763243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Бродівська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(Львівщина)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074240" y="3150218"/>
            <a:ext cx="897898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Коломийська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(Івано-Франківщина)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074240" y="3949142"/>
            <a:ext cx="897898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Сарненська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(Рівненщина)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58957" y="4493972"/>
            <a:ext cx="3417897" cy="4557196"/>
          </a:xfrm>
          <a:custGeom>
            <a:avLst/>
            <a:gdLst/>
            <a:ahLst/>
            <a:cxnLst/>
            <a:rect r="r" b="b" t="t" l="l"/>
            <a:pathLst>
              <a:path h="4557196" w="3417897">
                <a:moveTo>
                  <a:pt x="0" y="0"/>
                </a:moveTo>
                <a:lnTo>
                  <a:pt x="3417897" y="0"/>
                </a:lnTo>
                <a:lnTo>
                  <a:pt x="3417897" y="4557196"/>
                </a:lnTo>
                <a:lnTo>
                  <a:pt x="0" y="4557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8022" y="2204098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8022" y="2742589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38022" y="3354093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92795" y="2117293"/>
            <a:ext cx="4834136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12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міських громад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673633" y="2126818"/>
            <a:ext cx="403196" cy="646524"/>
            <a:chOff x="0" y="0"/>
            <a:chExt cx="537595" cy="86203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97518" y="420541"/>
              <a:ext cx="342559" cy="342559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B4C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218526" y="421491"/>
              <a:ext cx="100542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6432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1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673633" y="2924698"/>
            <a:ext cx="403196" cy="646524"/>
            <a:chOff x="0" y="0"/>
            <a:chExt cx="537595" cy="86203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97518" y="431016"/>
              <a:ext cx="342559" cy="342559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CD6DD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193126" y="427785"/>
              <a:ext cx="151342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4D4D4D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2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673633" y="3723622"/>
            <a:ext cx="403196" cy="646524"/>
            <a:chOff x="0" y="0"/>
            <a:chExt cx="537595" cy="86203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37595" cy="862032"/>
            </a:xfrm>
            <a:custGeom>
              <a:avLst/>
              <a:gdLst/>
              <a:ahLst/>
              <a:cxnLst/>
              <a:rect r="r" b="b" t="t" l="l"/>
              <a:pathLst>
                <a:path h="862032" w="537595">
                  <a:moveTo>
                    <a:pt x="0" y="0"/>
                  </a:moveTo>
                  <a:lnTo>
                    <a:pt x="537595" y="0"/>
                  </a:lnTo>
                  <a:lnTo>
                    <a:pt x="537595" y="862032"/>
                  </a:lnTo>
                  <a:lnTo>
                    <a:pt x="0" y="86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4" id="24"/>
            <p:cNvGrpSpPr/>
            <p:nvPr/>
          </p:nvGrpSpPr>
          <p:grpSpPr>
            <a:xfrm rot="0">
              <a:off x="97518" y="414804"/>
              <a:ext cx="342559" cy="342559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E5200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980"/>
                  </a:lnSpc>
                </a:pPr>
              </a:p>
            </p:txBody>
          </p:sp>
        </p:grpSp>
        <p:sp>
          <p:nvSpPr>
            <p:cNvPr name="TextBox 27" id="27"/>
            <p:cNvSpPr txBox="true"/>
            <p:nvPr/>
          </p:nvSpPr>
          <p:spPr>
            <a:xfrm rot="0">
              <a:off x="192862" y="421491"/>
              <a:ext cx="151871" cy="314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3"/>
                </a:lnSpc>
                <a:spcBef>
                  <a:spcPct val="0"/>
                </a:spcBef>
              </a:pPr>
              <a:r>
                <a:rPr lang="en-US" b="true" sz="1514" i="true">
                  <a:solidFill>
                    <a:srgbClr val="FFC88E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3</a:t>
              </a: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195916" y="3958667"/>
            <a:ext cx="3448767" cy="4318979"/>
          </a:xfrm>
          <a:custGeom>
            <a:avLst/>
            <a:gdLst/>
            <a:ahLst/>
            <a:cxnLst/>
            <a:rect r="r" b="b" t="t" l="l"/>
            <a:pathLst>
              <a:path h="4318979" w="3448767">
                <a:moveTo>
                  <a:pt x="0" y="0"/>
                </a:moveTo>
                <a:lnTo>
                  <a:pt x="3448767" y="0"/>
                </a:lnTo>
                <a:lnTo>
                  <a:pt x="3448767" y="4318978"/>
                </a:lnTo>
                <a:lnTo>
                  <a:pt x="0" y="43189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2472" t="-19747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076829" y="5894147"/>
            <a:ext cx="2929232" cy="3965806"/>
          </a:xfrm>
          <a:custGeom>
            <a:avLst/>
            <a:gdLst/>
            <a:ahLst/>
            <a:cxnLst/>
            <a:rect r="r" b="b" t="t" l="l"/>
            <a:pathLst>
              <a:path h="3965806" w="2929232">
                <a:moveTo>
                  <a:pt x="0" y="0"/>
                </a:moveTo>
                <a:lnTo>
                  <a:pt x="2929232" y="0"/>
                </a:lnTo>
                <a:lnTo>
                  <a:pt x="2929232" y="3965806"/>
                </a:lnTo>
                <a:lnTo>
                  <a:pt x="0" y="3965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3307" t="-21437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591598" y="4493972"/>
            <a:ext cx="5718499" cy="3814147"/>
          </a:xfrm>
          <a:custGeom>
            <a:avLst/>
            <a:gdLst/>
            <a:ahLst/>
            <a:cxnLst/>
            <a:rect r="r" b="b" t="t" l="l"/>
            <a:pathLst>
              <a:path h="3814147" w="5718499">
                <a:moveTo>
                  <a:pt x="0" y="0"/>
                </a:moveTo>
                <a:lnTo>
                  <a:pt x="5718499" y="0"/>
                </a:lnTo>
                <a:lnTo>
                  <a:pt x="5718499" y="3814147"/>
                </a:lnTo>
                <a:lnTo>
                  <a:pt x="0" y="38141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52755" r="0" b="-47148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837053" y="7144256"/>
            <a:ext cx="3610108" cy="2940053"/>
          </a:xfrm>
          <a:custGeom>
            <a:avLst/>
            <a:gdLst/>
            <a:ahLst/>
            <a:cxnLst/>
            <a:rect r="r" b="b" t="t" l="l"/>
            <a:pathLst>
              <a:path h="2940053" w="3610108">
                <a:moveTo>
                  <a:pt x="0" y="0"/>
                </a:moveTo>
                <a:lnTo>
                  <a:pt x="3610108" y="0"/>
                </a:lnTo>
                <a:lnTo>
                  <a:pt x="3610108" y="2940053"/>
                </a:lnTo>
                <a:lnTo>
                  <a:pt x="0" y="294005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39278" r="0" b="-24441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9741538" y="5338049"/>
            <a:ext cx="2709310" cy="3612414"/>
          </a:xfrm>
          <a:custGeom>
            <a:avLst/>
            <a:gdLst/>
            <a:ahLst/>
            <a:cxnLst/>
            <a:rect r="r" b="b" t="t" l="l"/>
            <a:pathLst>
              <a:path h="3612414" w="2709310">
                <a:moveTo>
                  <a:pt x="0" y="0"/>
                </a:moveTo>
                <a:lnTo>
                  <a:pt x="2709310" y="0"/>
                </a:lnTo>
                <a:lnTo>
                  <a:pt x="2709310" y="3612414"/>
                </a:lnTo>
                <a:lnTo>
                  <a:pt x="0" y="36124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768346" y="6876883"/>
            <a:ext cx="4813192" cy="3207426"/>
          </a:xfrm>
          <a:custGeom>
            <a:avLst/>
            <a:gdLst/>
            <a:ahLst/>
            <a:cxnLst/>
            <a:rect r="r" b="b" t="t" l="l"/>
            <a:pathLst>
              <a:path h="3207426" w="4813192">
                <a:moveTo>
                  <a:pt x="0" y="0"/>
                </a:moveTo>
                <a:lnTo>
                  <a:pt x="4813191" y="0"/>
                </a:lnTo>
                <a:lnTo>
                  <a:pt x="4813191" y="3207426"/>
                </a:lnTo>
                <a:lnTo>
                  <a:pt x="0" y="320742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-13761" r="0" b="-86323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250787" y="320454"/>
            <a:ext cx="15786426" cy="139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7"/>
              </a:lnSpc>
              <a:spcBef>
                <a:spcPct val="0"/>
              </a:spcBef>
            </a:pPr>
            <a:r>
              <a:rPr lang="en-US" b="true" sz="4040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юнацькі спортивні ігри серед команд територіальних громад України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892795" y="3267288"/>
            <a:ext cx="3115700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295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учасників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892795" y="2655783"/>
            <a:ext cx="4511456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8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видів спорту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726932" y="1865643"/>
            <a:ext cx="4834136" cy="338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2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26-28 вересня, с. Ворохта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276854" y="3138829"/>
            <a:ext cx="763243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Миргородська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(Полтавщина)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276854" y="2356498"/>
            <a:ext cx="897898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Коломийська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(Івано-Франківщина)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276854" y="3949142"/>
            <a:ext cx="897898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Яворівська громада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(Львівщина)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4724" y="2204098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4724" y="2742589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84724" y="3354093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7381245"/>
            <a:ext cx="6826996" cy="2732199"/>
          </a:xfrm>
          <a:custGeom>
            <a:avLst/>
            <a:gdLst/>
            <a:ahLst/>
            <a:cxnLst/>
            <a:rect r="r" b="b" t="t" l="l"/>
            <a:pathLst>
              <a:path h="2732199" w="6826996">
                <a:moveTo>
                  <a:pt x="0" y="0"/>
                </a:moveTo>
                <a:lnTo>
                  <a:pt x="6826996" y="0"/>
                </a:lnTo>
                <a:lnTo>
                  <a:pt x="6826996" y="2732199"/>
                </a:lnTo>
                <a:lnTo>
                  <a:pt x="0" y="27321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1402" r="0" b="-1507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4178" y="3822260"/>
            <a:ext cx="5041590" cy="3358959"/>
          </a:xfrm>
          <a:custGeom>
            <a:avLst/>
            <a:gdLst/>
            <a:ahLst/>
            <a:cxnLst/>
            <a:rect r="r" b="b" t="t" l="l"/>
            <a:pathLst>
              <a:path h="3358959" w="5041590">
                <a:moveTo>
                  <a:pt x="0" y="0"/>
                </a:moveTo>
                <a:lnTo>
                  <a:pt x="5041590" y="0"/>
                </a:lnTo>
                <a:lnTo>
                  <a:pt x="5041590" y="3358960"/>
                </a:lnTo>
                <a:lnTo>
                  <a:pt x="0" y="3358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94268" y="2871048"/>
            <a:ext cx="5571928" cy="3712297"/>
          </a:xfrm>
          <a:custGeom>
            <a:avLst/>
            <a:gdLst/>
            <a:ahLst/>
            <a:cxnLst/>
            <a:rect r="r" b="b" t="t" l="l"/>
            <a:pathLst>
              <a:path h="3712297" w="5571928">
                <a:moveTo>
                  <a:pt x="0" y="0"/>
                </a:moveTo>
                <a:lnTo>
                  <a:pt x="5571927" y="0"/>
                </a:lnTo>
                <a:lnTo>
                  <a:pt x="5571927" y="3712297"/>
                </a:lnTo>
                <a:lnTo>
                  <a:pt x="0" y="37122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42725" y="2749904"/>
            <a:ext cx="6551518" cy="4364949"/>
          </a:xfrm>
          <a:custGeom>
            <a:avLst/>
            <a:gdLst/>
            <a:ahLst/>
            <a:cxnLst/>
            <a:rect r="r" b="b" t="t" l="l"/>
            <a:pathLst>
              <a:path h="4364949" w="6551518">
                <a:moveTo>
                  <a:pt x="0" y="0"/>
                </a:moveTo>
                <a:lnTo>
                  <a:pt x="6551518" y="0"/>
                </a:lnTo>
                <a:lnTo>
                  <a:pt x="6551518" y="4364949"/>
                </a:lnTo>
                <a:lnTo>
                  <a:pt x="0" y="43649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247210" y="7297519"/>
            <a:ext cx="4741557" cy="2899651"/>
          </a:xfrm>
          <a:custGeom>
            <a:avLst/>
            <a:gdLst/>
            <a:ahLst/>
            <a:cxnLst/>
            <a:rect r="r" b="b" t="t" l="l"/>
            <a:pathLst>
              <a:path h="2899651" w="4741557">
                <a:moveTo>
                  <a:pt x="0" y="0"/>
                </a:moveTo>
                <a:lnTo>
                  <a:pt x="4741556" y="0"/>
                </a:lnTo>
                <a:lnTo>
                  <a:pt x="4741556" y="2899651"/>
                </a:lnTo>
                <a:lnTo>
                  <a:pt x="0" y="2899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4473" r="0" b="-4473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330093" y="6893398"/>
            <a:ext cx="4842252" cy="3226150"/>
          </a:xfrm>
          <a:custGeom>
            <a:avLst/>
            <a:gdLst/>
            <a:ahLst/>
            <a:cxnLst/>
            <a:rect r="r" b="b" t="t" l="l"/>
            <a:pathLst>
              <a:path h="3226150" w="4842252">
                <a:moveTo>
                  <a:pt x="0" y="0"/>
                </a:moveTo>
                <a:lnTo>
                  <a:pt x="4842252" y="0"/>
                </a:lnTo>
                <a:lnTo>
                  <a:pt x="4842252" y="3226150"/>
                </a:lnTo>
                <a:lnTo>
                  <a:pt x="0" y="3226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839497" y="396654"/>
            <a:ext cx="15005051" cy="139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7"/>
              </a:lnSpc>
              <a:spcBef>
                <a:spcPct val="0"/>
              </a:spcBef>
            </a:pPr>
            <a:r>
              <a:rPr lang="en-US" b="true" sz="4040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спортивні змагання серед голів сільських, селищних рад, голів та старост ТГ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39497" y="2117293"/>
            <a:ext cx="4834136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13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областей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39497" y="3267288"/>
            <a:ext cx="3115700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314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учасників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39497" y="2655783"/>
            <a:ext cx="4511456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8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видів спорту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521476" y="1865643"/>
            <a:ext cx="5672767" cy="338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2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20-23 листопада, м. Берегове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1983" y="2710586"/>
            <a:ext cx="284745" cy="284745"/>
          </a:xfrm>
          <a:custGeom>
            <a:avLst/>
            <a:gdLst/>
            <a:ahLst/>
            <a:cxnLst/>
            <a:rect r="r" b="b" t="t" l="l"/>
            <a:pathLst>
              <a:path h="284745" w="284745">
                <a:moveTo>
                  <a:pt x="0" y="0"/>
                </a:moveTo>
                <a:lnTo>
                  <a:pt x="284745" y="0"/>
                </a:lnTo>
                <a:lnTo>
                  <a:pt x="284745" y="284745"/>
                </a:lnTo>
                <a:lnTo>
                  <a:pt x="0" y="284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41983" y="3307398"/>
            <a:ext cx="284745" cy="284745"/>
          </a:xfrm>
          <a:custGeom>
            <a:avLst/>
            <a:gdLst/>
            <a:ahLst/>
            <a:cxnLst/>
            <a:rect r="r" b="b" t="t" l="l"/>
            <a:pathLst>
              <a:path h="284745" w="284745">
                <a:moveTo>
                  <a:pt x="0" y="0"/>
                </a:moveTo>
                <a:lnTo>
                  <a:pt x="284745" y="0"/>
                </a:lnTo>
                <a:lnTo>
                  <a:pt x="284745" y="284745"/>
                </a:lnTo>
                <a:lnTo>
                  <a:pt x="0" y="284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1983" y="3985132"/>
            <a:ext cx="284745" cy="284745"/>
          </a:xfrm>
          <a:custGeom>
            <a:avLst/>
            <a:gdLst/>
            <a:ahLst/>
            <a:cxnLst/>
            <a:rect r="r" b="b" t="t" l="l"/>
            <a:pathLst>
              <a:path h="284745" w="284745">
                <a:moveTo>
                  <a:pt x="0" y="0"/>
                </a:moveTo>
                <a:lnTo>
                  <a:pt x="284745" y="0"/>
                </a:lnTo>
                <a:lnTo>
                  <a:pt x="284745" y="284745"/>
                </a:lnTo>
                <a:lnTo>
                  <a:pt x="0" y="284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7828" y="5990291"/>
            <a:ext cx="6481823" cy="4097638"/>
          </a:xfrm>
          <a:custGeom>
            <a:avLst/>
            <a:gdLst/>
            <a:ahLst/>
            <a:cxnLst/>
            <a:rect r="r" b="b" t="t" l="l"/>
            <a:pathLst>
              <a:path h="4097638" w="6481823">
                <a:moveTo>
                  <a:pt x="0" y="0"/>
                </a:moveTo>
                <a:lnTo>
                  <a:pt x="6481822" y="0"/>
                </a:lnTo>
                <a:lnTo>
                  <a:pt x="6481822" y="4097637"/>
                </a:lnTo>
                <a:lnTo>
                  <a:pt x="0" y="4097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529" t="-2383" r="-1443" b="-2452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01430" y="2652213"/>
            <a:ext cx="5370915" cy="3259835"/>
          </a:xfrm>
          <a:custGeom>
            <a:avLst/>
            <a:gdLst/>
            <a:ahLst/>
            <a:cxnLst/>
            <a:rect r="r" b="b" t="t" l="l"/>
            <a:pathLst>
              <a:path h="3259835" w="5370915">
                <a:moveTo>
                  <a:pt x="0" y="0"/>
                </a:moveTo>
                <a:lnTo>
                  <a:pt x="5370915" y="0"/>
                </a:lnTo>
                <a:lnTo>
                  <a:pt x="5370915" y="3259835"/>
                </a:lnTo>
                <a:lnTo>
                  <a:pt x="0" y="32598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357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612784" y="5990291"/>
            <a:ext cx="3384507" cy="4097638"/>
          </a:xfrm>
          <a:custGeom>
            <a:avLst/>
            <a:gdLst/>
            <a:ahLst/>
            <a:cxnLst/>
            <a:rect r="r" b="b" t="t" l="l"/>
            <a:pathLst>
              <a:path h="4097638" w="3384507">
                <a:moveTo>
                  <a:pt x="0" y="0"/>
                </a:moveTo>
                <a:lnTo>
                  <a:pt x="3384507" y="0"/>
                </a:lnTo>
                <a:lnTo>
                  <a:pt x="3384507" y="4097637"/>
                </a:lnTo>
                <a:lnTo>
                  <a:pt x="0" y="40976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0128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056642" y="5990291"/>
            <a:ext cx="3073228" cy="4097638"/>
          </a:xfrm>
          <a:custGeom>
            <a:avLst/>
            <a:gdLst/>
            <a:ahLst/>
            <a:cxnLst/>
            <a:rect r="r" b="b" t="t" l="l"/>
            <a:pathLst>
              <a:path h="4097638" w="3073228">
                <a:moveTo>
                  <a:pt x="0" y="0"/>
                </a:moveTo>
                <a:lnTo>
                  <a:pt x="3073228" y="0"/>
                </a:lnTo>
                <a:lnTo>
                  <a:pt x="3073228" y="4097637"/>
                </a:lnTo>
                <a:lnTo>
                  <a:pt x="0" y="40976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89221" y="5990291"/>
            <a:ext cx="5040951" cy="4097638"/>
          </a:xfrm>
          <a:custGeom>
            <a:avLst/>
            <a:gdLst/>
            <a:ahLst/>
            <a:cxnLst/>
            <a:rect r="r" b="b" t="t" l="l"/>
            <a:pathLst>
              <a:path h="4097638" w="5040951">
                <a:moveTo>
                  <a:pt x="0" y="0"/>
                </a:moveTo>
                <a:lnTo>
                  <a:pt x="5040951" y="0"/>
                </a:lnTo>
                <a:lnTo>
                  <a:pt x="5040951" y="4097637"/>
                </a:lnTo>
                <a:lnTo>
                  <a:pt x="0" y="4097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382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76944" y="2460775"/>
            <a:ext cx="2953697" cy="3451273"/>
          </a:xfrm>
          <a:custGeom>
            <a:avLst/>
            <a:gdLst/>
            <a:ahLst/>
            <a:cxnLst/>
            <a:rect r="r" b="b" t="t" l="l"/>
            <a:pathLst>
              <a:path h="3451273" w="2953697">
                <a:moveTo>
                  <a:pt x="0" y="0"/>
                </a:moveTo>
                <a:lnTo>
                  <a:pt x="2953697" y="0"/>
                </a:lnTo>
                <a:lnTo>
                  <a:pt x="2953697" y="3451273"/>
                </a:lnTo>
                <a:lnTo>
                  <a:pt x="0" y="3451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760" t="-3272" r="0" b="-17411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97316" y="2528448"/>
            <a:ext cx="2537700" cy="3383600"/>
          </a:xfrm>
          <a:custGeom>
            <a:avLst/>
            <a:gdLst/>
            <a:ahLst/>
            <a:cxnLst/>
            <a:rect r="r" b="b" t="t" l="l"/>
            <a:pathLst>
              <a:path h="3383600" w="2537700">
                <a:moveTo>
                  <a:pt x="0" y="0"/>
                </a:moveTo>
                <a:lnTo>
                  <a:pt x="2537700" y="0"/>
                </a:lnTo>
                <a:lnTo>
                  <a:pt x="2537700" y="3383600"/>
                </a:lnTo>
                <a:lnTo>
                  <a:pt x="0" y="3383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518559" y="2460775"/>
            <a:ext cx="2588454" cy="3451273"/>
          </a:xfrm>
          <a:custGeom>
            <a:avLst/>
            <a:gdLst/>
            <a:ahLst/>
            <a:cxnLst/>
            <a:rect r="r" b="b" t="t" l="l"/>
            <a:pathLst>
              <a:path h="3451273" w="2588454">
                <a:moveTo>
                  <a:pt x="0" y="0"/>
                </a:moveTo>
                <a:lnTo>
                  <a:pt x="2588454" y="0"/>
                </a:lnTo>
                <a:lnTo>
                  <a:pt x="2588454" y="3451273"/>
                </a:lnTo>
                <a:lnTo>
                  <a:pt x="0" y="34512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66482" y="4680522"/>
            <a:ext cx="3239911" cy="2041208"/>
          </a:xfrm>
          <a:custGeom>
            <a:avLst/>
            <a:gdLst/>
            <a:ahLst/>
            <a:cxnLst/>
            <a:rect r="r" b="b" t="t" l="l"/>
            <a:pathLst>
              <a:path h="2041208" w="3239911">
                <a:moveTo>
                  <a:pt x="0" y="0"/>
                </a:moveTo>
                <a:lnTo>
                  <a:pt x="3239911" y="0"/>
                </a:lnTo>
                <a:lnTo>
                  <a:pt x="3239911" y="2041208"/>
                </a:lnTo>
                <a:lnTo>
                  <a:pt x="0" y="20412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10484" r="-34" b="-860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45950" y="358554"/>
            <a:ext cx="15786426" cy="139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7"/>
              </a:lnSpc>
              <a:spcBef>
                <a:spcPct val="0"/>
              </a:spcBef>
            </a:pPr>
            <a:r>
              <a:rPr lang="en-US" b="true" sz="4040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Всеукраїнський фізкультурно-оздоровчий фестиваль «Колосівське літо 2025» серед юнаків та дівчат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46010" y="2605886"/>
            <a:ext cx="5357699" cy="47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40"/>
              </a:lnSpc>
            </a:pPr>
            <a:r>
              <a:rPr lang="en-US" sz="2992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6</a:t>
            </a:r>
            <a:r>
              <a:rPr lang="en-US" sz="2992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громад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46010" y="3880432"/>
            <a:ext cx="3453147" cy="47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40"/>
              </a:lnSpc>
            </a:pPr>
            <a:r>
              <a:rPr lang="en-US" sz="2992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96 </a:t>
            </a:r>
            <a:r>
              <a:rPr lang="en-US" sz="2992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учасників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46010" y="3202698"/>
            <a:ext cx="5000070" cy="47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40"/>
              </a:lnSpc>
            </a:pPr>
            <a:r>
              <a:rPr lang="en-US" sz="2992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6 </a:t>
            </a:r>
            <a:r>
              <a:rPr lang="en-US" sz="2992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видів спорту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726932" y="1865643"/>
            <a:ext cx="4834136" cy="384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5"/>
              </a:lnSpc>
            </a:pPr>
            <a:r>
              <a:rPr lang="en-US" sz="25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08-13 липня, с. Ворохта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058874" y="2542442"/>
            <a:ext cx="289759" cy="289759"/>
          </a:xfrm>
          <a:custGeom>
            <a:avLst/>
            <a:gdLst/>
            <a:ahLst/>
            <a:cxnLst/>
            <a:rect r="r" b="b" t="t" l="l"/>
            <a:pathLst>
              <a:path h="289759" w="289759">
                <a:moveTo>
                  <a:pt x="0" y="0"/>
                </a:moveTo>
                <a:lnTo>
                  <a:pt x="289760" y="0"/>
                </a:lnTo>
                <a:lnTo>
                  <a:pt x="289760" y="289759"/>
                </a:lnTo>
                <a:lnTo>
                  <a:pt x="0" y="2897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58874" y="3149763"/>
            <a:ext cx="289759" cy="289759"/>
          </a:xfrm>
          <a:custGeom>
            <a:avLst/>
            <a:gdLst/>
            <a:ahLst/>
            <a:cxnLst/>
            <a:rect r="r" b="b" t="t" l="l"/>
            <a:pathLst>
              <a:path h="289759" w="289759">
                <a:moveTo>
                  <a:pt x="0" y="0"/>
                </a:moveTo>
                <a:lnTo>
                  <a:pt x="289760" y="0"/>
                </a:lnTo>
                <a:lnTo>
                  <a:pt x="289760" y="289760"/>
                </a:lnTo>
                <a:lnTo>
                  <a:pt x="0" y="289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058874" y="3839433"/>
            <a:ext cx="289759" cy="289759"/>
          </a:xfrm>
          <a:custGeom>
            <a:avLst/>
            <a:gdLst/>
            <a:ahLst/>
            <a:cxnLst/>
            <a:rect r="r" b="b" t="t" l="l"/>
            <a:pathLst>
              <a:path h="289759" w="289759">
                <a:moveTo>
                  <a:pt x="0" y="0"/>
                </a:moveTo>
                <a:lnTo>
                  <a:pt x="289760" y="0"/>
                </a:lnTo>
                <a:lnTo>
                  <a:pt x="289760" y="289759"/>
                </a:lnTo>
                <a:lnTo>
                  <a:pt x="0" y="2897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41663" y="1751343"/>
            <a:ext cx="5917211" cy="3942342"/>
          </a:xfrm>
          <a:custGeom>
            <a:avLst/>
            <a:gdLst/>
            <a:ahLst/>
            <a:cxnLst/>
            <a:rect r="r" b="b" t="t" l="l"/>
            <a:pathLst>
              <a:path h="3942342" w="5917211">
                <a:moveTo>
                  <a:pt x="0" y="0"/>
                </a:moveTo>
                <a:lnTo>
                  <a:pt x="5917211" y="0"/>
                </a:lnTo>
                <a:lnTo>
                  <a:pt x="5917211" y="3942342"/>
                </a:lnTo>
                <a:lnTo>
                  <a:pt x="0" y="39423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921199" y="5817510"/>
            <a:ext cx="5958139" cy="3969610"/>
          </a:xfrm>
          <a:custGeom>
            <a:avLst/>
            <a:gdLst/>
            <a:ahLst/>
            <a:cxnLst/>
            <a:rect r="r" b="b" t="t" l="l"/>
            <a:pathLst>
              <a:path h="3969610" w="5958139">
                <a:moveTo>
                  <a:pt x="0" y="0"/>
                </a:moveTo>
                <a:lnTo>
                  <a:pt x="5958138" y="0"/>
                </a:lnTo>
                <a:lnTo>
                  <a:pt x="5958138" y="3969610"/>
                </a:lnTo>
                <a:lnTo>
                  <a:pt x="0" y="39696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147654" y="3944080"/>
            <a:ext cx="3673533" cy="5843040"/>
          </a:xfrm>
          <a:custGeom>
            <a:avLst/>
            <a:gdLst/>
            <a:ahLst/>
            <a:cxnLst/>
            <a:rect r="r" b="b" t="t" l="l"/>
            <a:pathLst>
              <a:path h="5843040" w="3673533">
                <a:moveTo>
                  <a:pt x="0" y="0"/>
                </a:moveTo>
                <a:lnTo>
                  <a:pt x="3673532" y="0"/>
                </a:lnTo>
                <a:lnTo>
                  <a:pt x="3673532" y="5843040"/>
                </a:lnTo>
                <a:lnTo>
                  <a:pt x="0" y="58430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293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2856" y="4920290"/>
            <a:ext cx="7889548" cy="4866830"/>
          </a:xfrm>
          <a:custGeom>
            <a:avLst/>
            <a:gdLst/>
            <a:ahLst/>
            <a:cxnLst/>
            <a:rect r="r" b="b" t="t" l="l"/>
            <a:pathLst>
              <a:path h="4866830" w="7889548">
                <a:moveTo>
                  <a:pt x="0" y="0"/>
                </a:moveTo>
                <a:lnTo>
                  <a:pt x="7889548" y="0"/>
                </a:lnTo>
                <a:lnTo>
                  <a:pt x="7889548" y="4866830"/>
                </a:lnTo>
                <a:lnTo>
                  <a:pt x="0" y="48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904" t="0" r="-4761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45950" y="358554"/>
            <a:ext cx="15786426" cy="139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7"/>
              </a:lnSpc>
              <a:spcBef>
                <a:spcPct val="0"/>
              </a:spcBef>
            </a:pPr>
            <a:r>
              <a:rPr lang="en-US" b="true" sz="4040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пляжні ігри серед команд територіальних громад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71778" y="2436233"/>
            <a:ext cx="5452051" cy="483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6"/>
              </a:lnSpc>
            </a:pPr>
            <a:r>
              <a:rPr lang="en-US" sz="3045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24</a:t>
            </a:r>
            <a:r>
              <a:rPr lang="en-US" sz="3045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команди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71778" y="3733224"/>
            <a:ext cx="3513959" cy="483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6"/>
              </a:lnSpc>
            </a:pPr>
            <a:r>
              <a:rPr lang="en-US" sz="3045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73 </a:t>
            </a:r>
            <a:r>
              <a:rPr lang="en-US" sz="3045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учасники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71778" y="3043555"/>
            <a:ext cx="5088124" cy="483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6"/>
              </a:lnSpc>
            </a:pPr>
            <a:r>
              <a:rPr lang="en-US" sz="3045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волейбол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726932" y="1865643"/>
            <a:ext cx="4834136" cy="384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5"/>
              </a:lnSpc>
            </a:pPr>
            <a:r>
              <a:rPr lang="en-US" sz="25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01-03 серпня, м. Житомир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3104871"/>
            <a:ext cx="268580" cy="268580"/>
          </a:xfrm>
          <a:custGeom>
            <a:avLst/>
            <a:gdLst/>
            <a:ahLst/>
            <a:cxnLst/>
            <a:rect r="r" b="b" t="t" l="l"/>
            <a:pathLst>
              <a:path h="268580" w="268580">
                <a:moveTo>
                  <a:pt x="0" y="0"/>
                </a:moveTo>
                <a:lnTo>
                  <a:pt x="268580" y="0"/>
                </a:lnTo>
                <a:lnTo>
                  <a:pt x="268580" y="268580"/>
                </a:lnTo>
                <a:lnTo>
                  <a:pt x="0" y="268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2087162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6" y="0"/>
                </a:lnTo>
                <a:lnTo>
                  <a:pt x="705816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3667802"/>
            <a:ext cx="268580" cy="268580"/>
          </a:xfrm>
          <a:custGeom>
            <a:avLst/>
            <a:gdLst/>
            <a:ahLst/>
            <a:cxnLst/>
            <a:rect r="r" b="b" t="t" l="l"/>
            <a:pathLst>
              <a:path h="268580" w="268580">
                <a:moveTo>
                  <a:pt x="0" y="0"/>
                </a:moveTo>
                <a:lnTo>
                  <a:pt x="268580" y="0"/>
                </a:lnTo>
                <a:lnTo>
                  <a:pt x="268580" y="268580"/>
                </a:lnTo>
                <a:lnTo>
                  <a:pt x="0" y="268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4303112"/>
            <a:ext cx="268580" cy="268580"/>
          </a:xfrm>
          <a:custGeom>
            <a:avLst/>
            <a:gdLst/>
            <a:ahLst/>
            <a:cxnLst/>
            <a:rect r="r" b="b" t="t" l="l"/>
            <a:pathLst>
              <a:path h="268580" w="268580">
                <a:moveTo>
                  <a:pt x="0" y="0"/>
                </a:moveTo>
                <a:lnTo>
                  <a:pt x="268580" y="0"/>
                </a:lnTo>
                <a:lnTo>
                  <a:pt x="268580" y="268580"/>
                </a:lnTo>
                <a:lnTo>
                  <a:pt x="0" y="268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459940" y="297102"/>
            <a:ext cx="9795839" cy="1707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18"/>
              </a:lnSpc>
            </a:pPr>
            <a:r>
              <a:rPr lang="en-US" b="true" sz="5635">
                <a:solidFill>
                  <a:srgbClr val="0A2C8D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Спортивні заходи ГО “ВФСТ “Колос”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97312" y="2128270"/>
            <a:ext cx="15158824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Чемпіонати серед юнаків та дівчат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04114" y="3010608"/>
            <a:ext cx="4716222" cy="439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8"/>
              </a:lnSpc>
            </a:pPr>
            <a:r>
              <a:rPr lang="en-US" sz="2822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15 </a:t>
            </a:r>
            <a:r>
              <a:rPr lang="en-US" sz="2822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чемпіонатів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04114" y="3573539"/>
            <a:ext cx="3645882" cy="439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8"/>
              </a:lnSpc>
            </a:pPr>
            <a:r>
              <a:rPr lang="en-US" sz="2822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8</a:t>
            </a:r>
            <a:r>
              <a:rPr lang="en-US" sz="2822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видів спорту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04114" y="4212799"/>
            <a:ext cx="3645882" cy="439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8"/>
              </a:lnSpc>
            </a:pPr>
            <a:r>
              <a:rPr lang="en-US" sz="2822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2 383 </a:t>
            </a:r>
            <a:r>
              <a:rPr lang="en-US" sz="2822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учасників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258939" y="2890495"/>
            <a:ext cx="4629117" cy="3264959"/>
          </a:xfrm>
          <a:custGeom>
            <a:avLst/>
            <a:gdLst/>
            <a:ahLst/>
            <a:cxnLst/>
            <a:rect r="r" b="b" t="t" l="l"/>
            <a:pathLst>
              <a:path h="3264959" w="4629117">
                <a:moveTo>
                  <a:pt x="0" y="0"/>
                </a:moveTo>
                <a:lnTo>
                  <a:pt x="4629117" y="0"/>
                </a:lnTo>
                <a:lnTo>
                  <a:pt x="4629117" y="3264959"/>
                </a:lnTo>
                <a:lnTo>
                  <a:pt x="0" y="3264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028" r="0" b="-3308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089444" y="7861634"/>
            <a:ext cx="5149961" cy="2187283"/>
          </a:xfrm>
          <a:custGeom>
            <a:avLst/>
            <a:gdLst/>
            <a:ahLst/>
            <a:cxnLst/>
            <a:rect r="r" b="b" t="t" l="l"/>
            <a:pathLst>
              <a:path h="2187283" w="5149961">
                <a:moveTo>
                  <a:pt x="0" y="0"/>
                </a:moveTo>
                <a:lnTo>
                  <a:pt x="5149960" y="0"/>
                </a:lnTo>
                <a:lnTo>
                  <a:pt x="5149960" y="2187283"/>
                </a:lnTo>
                <a:lnTo>
                  <a:pt x="0" y="2187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255" t="-47217" r="-11562" b="-36032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544909" y="6307679"/>
            <a:ext cx="4381203" cy="3311202"/>
          </a:xfrm>
          <a:custGeom>
            <a:avLst/>
            <a:gdLst/>
            <a:ahLst/>
            <a:cxnLst/>
            <a:rect r="r" b="b" t="t" l="l"/>
            <a:pathLst>
              <a:path h="3311202" w="4381203">
                <a:moveTo>
                  <a:pt x="0" y="0"/>
                </a:moveTo>
                <a:lnTo>
                  <a:pt x="4381204" y="0"/>
                </a:lnTo>
                <a:lnTo>
                  <a:pt x="4381204" y="3311202"/>
                </a:lnTo>
                <a:lnTo>
                  <a:pt x="0" y="3311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002" t="-2258" r="0" b="-392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012861" y="5668168"/>
            <a:ext cx="5226544" cy="2129343"/>
          </a:xfrm>
          <a:custGeom>
            <a:avLst/>
            <a:gdLst/>
            <a:ahLst/>
            <a:cxnLst/>
            <a:rect r="r" b="b" t="t" l="l"/>
            <a:pathLst>
              <a:path h="2129343" w="5226544">
                <a:moveTo>
                  <a:pt x="0" y="0"/>
                </a:moveTo>
                <a:lnTo>
                  <a:pt x="5226543" y="0"/>
                </a:lnTo>
                <a:lnTo>
                  <a:pt x="5226543" y="2129344"/>
                </a:lnTo>
                <a:lnTo>
                  <a:pt x="0" y="2129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51842" r="0" b="-32554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692241" y="2859367"/>
            <a:ext cx="4395248" cy="2628051"/>
          </a:xfrm>
          <a:custGeom>
            <a:avLst/>
            <a:gdLst/>
            <a:ahLst/>
            <a:cxnLst/>
            <a:rect r="r" b="b" t="t" l="l"/>
            <a:pathLst>
              <a:path h="2628051" w="4395248">
                <a:moveTo>
                  <a:pt x="0" y="0"/>
                </a:moveTo>
                <a:lnTo>
                  <a:pt x="4395248" y="0"/>
                </a:lnTo>
                <a:lnTo>
                  <a:pt x="4395248" y="2628051"/>
                </a:lnTo>
                <a:lnTo>
                  <a:pt x="0" y="262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780" t="0" r="-44356" b="-51925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061086" y="2135618"/>
            <a:ext cx="2865027" cy="4019887"/>
          </a:xfrm>
          <a:custGeom>
            <a:avLst/>
            <a:gdLst/>
            <a:ahLst/>
            <a:cxnLst/>
            <a:rect r="r" b="b" t="t" l="l"/>
            <a:pathLst>
              <a:path h="4019887" w="2865027">
                <a:moveTo>
                  <a:pt x="0" y="0"/>
                </a:moveTo>
                <a:lnTo>
                  <a:pt x="2865027" y="0"/>
                </a:lnTo>
                <a:lnTo>
                  <a:pt x="2865027" y="4019886"/>
                </a:lnTo>
                <a:lnTo>
                  <a:pt x="0" y="40198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3646" t="-13706" r="-6009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37262" y="5668168"/>
            <a:ext cx="3280349" cy="4053066"/>
          </a:xfrm>
          <a:custGeom>
            <a:avLst/>
            <a:gdLst/>
            <a:ahLst/>
            <a:cxnLst/>
            <a:rect r="r" b="b" t="t" l="l"/>
            <a:pathLst>
              <a:path h="4053066" w="3280349">
                <a:moveTo>
                  <a:pt x="0" y="0"/>
                </a:moveTo>
                <a:lnTo>
                  <a:pt x="3280349" y="0"/>
                </a:lnTo>
                <a:lnTo>
                  <a:pt x="3280349" y="4053067"/>
                </a:lnTo>
                <a:lnTo>
                  <a:pt x="0" y="40530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-4098" b="-12336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357859" y="6481366"/>
            <a:ext cx="4092695" cy="2632291"/>
          </a:xfrm>
          <a:custGeom>
            <a:avLst/>
            <a:gdLst/>
            <a:ahLst/>
            <a:cxnLst/>
            <a:rect r="r" b="b" t="t" l="l"/>
            <a:pathLst>
              <a:path h="2632291" w="4092695">
                <a:moveTo>
                  <a:pt x="0" y="0"/>
                </a:moveTo>
                <a:lnTo>
                  <a:pt x="4092695" y="0"/>
                </a:lnTo>
                <a:lnTo>
                  <a:pt x="4092695" y="2632291"/>
                </a:lnTo>
                <a:lnTo>
                  <a:pt x="0" y="263229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9148" t="-13136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24381" y="3466101"/>
            <a:ext cx="263106" cy="263106"/>
          </a:xfrm>
          <a:custGeom>
            <a:avLst/>
            <a:gdLst/>
            <a:ahLst/>
            <a:cxnLst/>
            <a:rect r="r" b="b" t="t" l="l"/>
            <a:pathLst>
              <a:path h="263106" w="263106">
                <a:moveTo>
                  <a:pt x="0" y="0"/>
                </a:moveTo>
                <a:lnTo>
                  <a:pt x="263106" y="0"/>
                </a:lnTo>
                <a:lnTo>
                  <a:pt x="263106" y="263106"/>
                </a:lnTo>
                <a:lnTo>
                  <a:pt x="0" y="263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983443"/>
            <a:ext cx="722812" cy="669457"/>
          </a:xfrm>
          <a:custGeom>
            <a:avLst/>
            <a:gdLst/>
            <a:ahLst/>
            <a:cxnLst/>
            <a:rect r="r" b="b" t="t" l="l"/>
            <a:pathLst>
              <a:path h="669457" w="722812">
                <a:moveTo>
                  <a:pt x="0" y="0"/>
                </a:moveTo>
                <a:lnTo>
                  <a:pt x="722812" y="0"/>
                </a:lnTo>
                <a:lnTo>
                  <a:pt x="722812" y="669457"/>
                </a:lnTo>
                <a:lnTo>
                  <a:pt x="0" y="669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24381" y="4017559"/>
            <a:ext cx="263106" cy="263106"/>
          </a:xfrm>
          <a:custGeom>
            <a:avLst/>
            <a:gdLst/>
            <a:ahLst/>
            <a:cxnLst/>
            <a:rect r="r" b="b" t="t" l="l"/>
            <a:pathLst>
              <a:path h="263106" w="263106">
                <a:moveTo>
                  <a:pt x="0" y="0"/>
                </a:moveTo>
                <a:lnTo>
                  <a:pt x="263106" y="0"/>
                </a:lnTo>
                <a:lnTo>
                  <a:pt x="263106" y="263106"/>
                </a:lnTo>
                <a:lnTo>
                  <a:pt x="0" y="263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573056" y="269582"/>
            <a:ext cx="9141888" cy="1707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18"/>
              </a:lnSpc>
            </a:pPr>
            <a:r>
              <a:rPr lang="en-US" b="true" sz="5635">
                <a:solidFill>
                  <a:srgbClr val="234C67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Спортивні заходи ГО “ВФСТ “Колос”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20912" y="2081140"/>
            <a:ext cx="12295477" cy="548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41"/>
              </a:lnSpc>
              <a:spcBef>
                <a:spcPct val="0"/>
              </a:spcBef>
            </a:pPr>
            <a:r>
              <a:rPr lang="en-US" sz="3172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Чемпіонати серед чоловіків, жінок та ветеранів спорту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90105" y="3367910"/>
            <a:ext cx="10432463" cy="440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765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4 </a:t>
            </a:r>
            <a:r>
              <a:rPr lang="en-US" sz="2765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види спорту (волейбол, футбол, футзал, дартс)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90105" y="3919368"/>
            <a:ext cx="3571572" cy="440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765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1 289 </a:t>
            </a:r>
            <a:r>
              <a:rPr lang="en-US" sz="2765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учасників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924381" y="2917906"/>
            <a:ext cx="263106" cy="263106"/>
          </a:xfrm>
          <a:custGeom>
            <a:avLst/>
            <a:gdLst/>
            <a:ahLst/>
            <a:cxnLst/>
            <a:rect r="r" b="b" t="t" l="l"/>
            <a:pathLst>
              <a:path h="263106" w="263106">
                <a:moveTo>
                  <a:pt x="0" y="0"/>
                </a:moveTo>
                <a:lnTo>
                  <a:pt x="263106" y="0"/>
                </a:lnTo>
                <a:lnTo>
                  <a:pt x="263106" y="263106"/>
                </a:lnTo>
                <a:lnTo>
                  <a:pt x="0" y="263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390105" y="2819715"/>
            <a:ext cx="4620096" cy="440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765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7 </a:t>
            </a:r>
            <a:r>
              <a:rPr lang="en-US" sz="2765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заходів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688651" y="3640131"/>
            <a:ext cx="2603555" cy="3491015"/>
          </a:xfrm>
          <a:custGeom>
            <a:avLst/>
            <a:gdLst/>
            <a:ahLst/>
            <a:cxnLst/>
            <a:rect r="r" b="b" t="t" l="l"/>
            <a:pathLst>
              <a:path h="3491015" w="2603555">
                <a:moveTo>
                  <a:pt x="0" y="0"/>
                </a:moveTo>
                <a:lnTo>
                  <a:pt x="2603555" y="0"/>
                </a:lnTo>
                <a:lnTo>
                  <a:pt x="2603555" y="3491015"/>
                </a:lnTo>
                <a:lnTo>
                  <a:pt x="0" y="3491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929" t="-9393" r="-9799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581999" y="4120515"/>
            <a:ext cx="2973302" cy="3010631"/>
          </a:xfrm>
          <a:custGeom>
            <a:avLst/>
            <a:gdLst/>
            <a:ahLst/>
            <a:cxnLst/>
            <a:rect r="r" b="b" t="t" l="l"/>
            <a:pathLst>
              <a:path h="3010631" w="2973302">
                <a:moveTo>
                  <a:pt x="0" y="0"/>
                </a:moveTo>
                <a:lnTo>
                  <a:pt x="2973302" y="0"/>
                </a:lnTo>
                <a:lnTo>
                  <a:pt x="2973302" y="3010631"/>
                </a:lnTo>
                <a:lnTo>
                  <a:pt x="0" y="30106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2210" t="-3200" r="-16449" b="-10535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058462" y="2533256"/>
            <a:ext cx="2896228" cy="3997477"/>
          </a:xfrm>
          <a:custGeom>
            <a:avLst/>
            <a:gdLst/>
            <a:ahLst/>
            <a:cxnLst/>
            <a:rect r="r" b="b" t="t" l="l"/>
            <a:pathLst>
              <a:path h="3997477" w="2896228">
                <a:moveTo>
                  <a:pt x="0" y="0"/>
                </a:moveTo>
                <a:lnTo>
                  <a:pt x="2896228" y="0"/>
                </a:lnTo>
                <a:lnTo>
                  <a:pt x="2896228" y="3997478"/>
                </a:lnTo>
                <a:lnTo>
                  <a:pt x="0" y="3997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9376" t="0" r="0" b="-1474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54867" y="4646295"/>
            <a:ext cx="6193783" cy="2640782"/>
          </a:xfrm>
          <a:custGeom>
            <a:avLst/>
            <a:gdLst/>
            <a:ahLst/>
            <a:cxnLst/>
            <a:rect r="r" b="b" t="t" l="l"/>
            <a:pathLst>
              <a:path h="2640782" w="6193783">
                <a:moveTo>
                  <a:pt x="0" y="0"/>
                </a:moveTo>
                <a:lnTo>
                  <a:pt x="6193782" y="0"/>
                </a:lnTo>
                <a:lnTo>
                  <a:pt x="6193782" y="2640782"/>
                </a:lnTo>
                <a:lnTo>
                  <a:pt x="0" y="2640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44633" r="0" b="-31273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336000">
            <a:off x="12247129" y="3194550"/>
            <a:ext cx="2899199" cy="4051326"/>
          </a:xfrm>
          <a:custGeom>
            <a:avLst/>
            <a:gdLst/>
            <a:ahLst/>
            <a:cxnLst/>
            <a:rect r="r" b="b" t="t" l="l"/>
            <a:pathLst>
              <a:path h="4051326" w="2899199">
                <a:moveTo>
                  <a:pt x="372949" y="0"/>
                </a:moveTo>
                <a:lnTo>
                  <a:pt x="2899199" y="247701"/>
                </a:lnTo>
                <a:lnTo>
                  <a:pt x="2526250" y="4051326"/>
                </a:lnTo>
                <a:lnTo>
                  <a:pt x="0" y="3803625"/>
                </a:lnTo>
                <a:lnTo>
                  <a:pt x="372949" y="0"/>
                </a:lnTo>
                <a:close/>
              </a:path>
            </a:pathLst>
          </a:custGeom>
          <a:blipFill>
            <a:blip r:embed="rId13"/>
            <a:stretch>
              <a:fillRect l="-21861" t="-10298" r="-288" b="-6251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665100" y="6686274"/>
            <a:ext cx="2205046" cy="3441826"/>
          </a:xfrm>
          <a:custGeom>
            <a:avLst/>
            <a:gdLst/>
            <a:ahLst/>
            <a:cxnLst/>
            <a:rect r="r" b="b" t="t" l="l"/>
            <a:pathLst>
              <a:path h="3441826" w="2205046">
                <a:moveTo>
                  <a:pt x="0" y="0"/>
                </a:moveTo>
                <a:lnTo>
                  <a:pt x="2205046" y="0"/>
                </a:lnTo>
                <a:lnTo>
                  <a:pt x="2205046" y="3441826"/>
                </a:lnTo>
                <a:lnTo>
                  <a:pt x="0" y="3441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17066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21195" y="7457493"/>
            <a:ext cx="3956455" cy="2670607"/>
          </a:xfrm>
          <a:custGeom>
            <a:avLst/>
            <a:gdLst/>
            <a:ahLst/>
            <a:cxnLst/>
            <a:rect r="r" b="b" t="t" l="l"/>
            <a:pathLst>
              <a:path h="2670607" w="3956455">
                <a:moveTo>
                  <a:pt x="0" y="0"/>
                </a:moveTo>
                <a:lnTo>
                  <a:pt x="3956455" y="0"/>
                </a:lnTo>
                <a:lnTo>
                  <a:pt x="3956455" y="2670607"/>
                </a:lnTo>
                <a:lnTo>
                  <a:pt x="0" y="26706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411000" y="7388831"/>
            <a:ext cx="3832364" cy="2739269"/>
          </a:xfrm>
          <a:custGeom>
            <a:avLst/>
            <a:gdLst/>
            <a:ahLst/>
            <a:cxnLst/>
            <a:rect r="r" b="b" t="t" l="l"/>
            <a:pathLst>
              <a:path h="2739269" w="3832364">
                <a:moveTo>
                  <a:pt x="0" y="0"/>
                </a:moveTo>
                <a:lnTo>
                  <a:pt x="3832365" y="0"/>
                </a:lnTo>
                <a:lnTo>
                  <a:pt x="3832365" y="2739269"/>
                </a:lnTo>
                <a:lnTo>
                  <a:pt x="0" y="27392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5453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358354" y="7237638"/>
            <a:ext cx="7168744" cy="2890461"/>
          </a:xfrm>
          <a:custGeom>
            <a:avLst/>
            <a:gdLst/>
            <a:ahLst/>
            <a:cxnLst/>
            <a:rect r="r" b="b" t="t" l="l"/>
            <a:pathLst>
              <a:path h="2890461" w="7168744">
                <a:moveTo>
                  <a:pt x="0" y="0"/>
                </a:moveTo>
                <a:lnTo>
                  <a:pt x="7168744" y="0"/>
                </a:lnTo>
                <a:lnTo>
                  <a:pt x="7168744" y="2890462"/>
                </a:lnTo>
                <a:lnTo>
                  <a:pt x="0" y="289046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47265" r="0" b="-38745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8490" y="0"/>
            <a:ext cx="3013191" cy="3384242"/>
          </a:xfrm>
          <a:custGeom>
            <a:avLst/>
            <a:gdLst/>
            <a:ahLst/>
            <a:cxnLst/>
            <a:rect r="r" b="b" t="t" l="l"/>
            <a:pathLst>
              <a:path h="3384242" w="3013191">
                <a:moveTo>
                  <a:pt x="0" y="0"/>
                </a:moveTo>
                <a:lnTo>
                  <a:pt x="3013191" y="0"/>
                </a:lnTo>
                <a:lnTo>
                  <a:pt x="3013191" y="3384242"/>
                </a:lnTo>
                <a:lnTo>
                  <a:pt x="0" y="3384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04486" y="-122293"/>
            <a:ext cx="5891068" cy="3233969"/>
          </a:xfrm>
          <a:custGeom>
            <a:avLst/>
            <a:gdLst/>
            <a:ahLst/>
            <a:cxnLst/>
            <a:rect r="r" b="b" t="t" l="l"/>
            <a:pathLst>
              <a:path h="3233969" w="5891068">
                <a:moveTo>
                  <a:pt x="0" y="0"/>
                </a:moveTo>
                <a:lnTo>
                  <a:pt x="5891068" y="0"/>
                </a:lnTo>
                <a:lnTo>
                  <a:pt x="5891068" y="3233969"/>
                </a:lnTo>
                <a:lnTo>
                  <a:pt x="0" y="32339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33153" y="7008583"/>
            <a:ext cx="13021694" cy="1615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4"/>
              </a:lnSpc>
              <a:spcBef>
                <a:spcPct val="0"/>
              </a:spcBef>
            </a:pPr>
            <a:r>
              <a:rPr lang="en-US" b="true" sz="4646">
                <a:solidFill>
                  <a:srgbClr val="2B631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з розвитку фізичної культури та спорту у 2025 році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32771" y="2736777"/>
            <a:ext cx="9822459" cy="1177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33"/>
              </a:lnSpc>
              <a:spcBef>
                <a:spcPct val="0"/>
              </a:spcBef>
            </a:pPr>
            <a:r>
              <a:rPr lang="en-US" b="true" sz="6880">
                <a:solidFill>
                  <a:srgbClr val="26527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Результати діяльності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189168" y="9258300"/>
            <a:ext cx="1909663" cy="423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2800">
                <a:solidFill>
                  <a:srgbClr val="2B6318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Київ - 2026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4558119"/>
            <a:ext cx="16272297" cy="179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2"/>
              </a:lnSpc>
              <a:spcBef>
                <a:spcPct val="0"/>
              </a:spcBef>
            </a:pPr>
            <a:r>
              <a:rPr lang="en-US" b="true" sz="5159">
                <a:solidFill>
                  <a:srgbClr val="2553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Громадської організації “Всеукраїнське фізкультурно-спортивне товариство “Колос”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8883" y="2684271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4264" y="1411495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5" y="0"/>
                </a:lnTo>
                <a:lnTo>
                  <a:pt x="705815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18883" y="3222761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22900" y="203278"/>
            <a:ext cx="13042200" cy="850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18"/>
              </a:lnSpc>
            </a:pPr>
            <a:r>
              <a:rPr lang="en-US" sz="5635" b="true">
                <a:solidFill>
                  <a:srgbClr val="06252B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Спортивна діяльність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18883" y="1452602"/>
            <a:ext cx="1356885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Члени збірних команд України з видів спорту - 631 особа, з яких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65671" y="2578415"/>
            <a:ext cx="13698251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зимові олімпійські види спорту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- 68 спортсменів (25/15/28)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73656" y="3135956"/>
            <a:ext cx="1270773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неолімпійські види спорту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- 214 спортсменів (101/49/64)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18883" y="2148966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73656" y="2062160"/>
            <a:ext cx="13307008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літні олімпійські види спорту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- 349 спортсменів (111/96/142)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210898" y="5546058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39305" y="3661735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6" y="0"/>
                </a:lnTo>
                <a:lnTo>
                  <a:pt x="705816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10898" y="6084548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213925" y="3702843"/>
            <a:ext cx="1356885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Спортивні звання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65671" y="5459253"/>
            <a:ext cx="13698251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майстри спорту України міжнародного класу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- 9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65671" y="5997743"/>
            <a:ext cx="1270773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майстри спорту України 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- 88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210898" y="5010753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665671" y="4923948"/>
            <a:ext cx="1270773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Заслужений майстер спорту України 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- 2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10898" y="6600803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665671" y="6513998"/>
            <a:ext cx="13698251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кандидати в майстри спорту України 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- 135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210898" y="4475448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665671" y="4388643"/>
            <a:ext cx="1270773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Заслужений тренер України 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- 3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339305" y="7115978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6" y="0"/>
                </a:lnTo>
                <a:lnTo>
                  <a:pt x="705816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213925" y="7157085"/>
            <a:ext cx="1502170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Участь спортсменів товариства у чемпіонатах, кубках світу та Європи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218883" y="8924100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673656" y="8837295"/>
            <a:ext cx="1352582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неолімпійські види спорту 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- 218 медалей (81🥇/73🥈/64🥉)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218883" y="7891591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673656" y="7804785"/>
            <a:ext cx="1352582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літні та зимові олімпійські види спорту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- 15 медалей (5🥇/5🥈/5🥉)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1218883" y="8407846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673656" y="8321040"/>
            <a:ext cx="1661434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літні та зимові олімпійські (неолімпійські номери програми)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- 42 медалей (10🥇/18🥈/14🥉)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622900" y="285996"/>
            <a:ext cx="13042200" cy="850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18"/>
              </a:lnSpc>
            </a:pPr>
            <a:r>
              <a:rPr lang="en-US" sz="5635" b="true">
                <a:solidFill>
                  <a:srgbClr val="06252B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Спортивна діяльність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368325" y="1192904"/>
            <a:ext cx="3979069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ЦШВСМ “Колос”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903319" y="2858198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30680" y="2828213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кількість учнів-спортсменів 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- 58, </a:t>
            </a: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з яких МСМК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- 5, МСУ - 14, КМСУ - 22, I р. - 2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82388" y="3458768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6" y="0"/>
                </a:lnTo>
                <a:lnTo>
                  <a:pt x="705816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857008" y="3499876"/>
            <a:ext cx="1356885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Члени збірної команди України з видів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857008" y="4243906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330680" y="4157101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основний склад</a:t>
            </a:r>
            <a:r>
              <a:rPr lang="en-US" sz="27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- 4 спортсмени, </a:t>
            </a:r>
            <a:r>
              <a:rPr lang="en-US" sz="27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кандидати</a:t>
            </a:r>
            <a:r>
              <a:rPr lang="en-US" sz="27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- 5, </a:t>
            </a:r>
            <a:r>
              <a:rPr lang="en-US" sz="27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резерв</a:t>
            </a:r>
            <a:r>
              <a:rPr lang="en-US" sz="27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- 5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903319" y="2292031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330680" y="2262046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види спорту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бокс, боротьба вільна, стрільба кульова, важка атлетика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982388" y="4927152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6" y="0"/>
                </a:lnTo>
                <a:lnTo>
                  <a:pt x="705816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857008" y="4968260"/>
            <a:ext cx="1356885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Здобутки спортсменів ЦШВСМ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857008" y="5794966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284368" y="5708160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офіційні міжнародні змагання </a:t>
            </a:r>
            <a:r>
              <a:rPr lang="en-US" sz="27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- 1 срібна, 2 бронзові медалі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857008" y="6444570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284368" y="6357765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чемпіонати та кубки України</a:t>
            </a:r>
            <a:r>
              <a:rPr lang="en-US" sz="27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- 47 золотих, 42 срібних, 53 бронзових медалей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857008" y="7094175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284368" y="7007370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рейтинг Міністерства молоді та спорту України</a:t>
            </a:r>
            <a:r>
              <a:rPr lang="en-US" sz="27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- 29 місце (12 928 очок) із 33 шкіл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857008" y="8562930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284368" y="8476125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кошти державного бюджету</a:t>
            </a:r>
            <a:r>
              <a:rPr lang="en-US" sz="27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- 6384,5 тис. грн, в тому числі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982388" y="7771275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6" y="0"/>
                </a:lnTo>
                <a:lnTo>
                  <a:pt x="705816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857008" y="7812382"/>
            <a:ext cx="1356885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Фінансове забезпечення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2411677" y="9098235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839038" y="9011430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970,6 тис. грн - </a:t>
            </a:r>
            <a:r>
              <a:rPr lang="en-US" sz="27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навчально-тренувальний процес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1731" y="4628666"/>
            <a:ext cx="276769" cy="276769"/>
          </a:xfrm>
          <a:custGeom>
            <a:avLst/>
            <a:gdLst/>
            <a:ahLst/>
            <a:cxnLst/>
            <a:rect r="r" b="b" t="t" l="l"/>
            <a:pathLst>
              <a:path h="276769" w="276769">
                <a:moveTo>
                  <a:pt x="0" y="0"/>
                </a:moveTo>
                <a:lnTo>
                  <a:pt x="276769" y="0"/>
                </a:lnTo>
                <a:lnTo>
                  <a:pt x="276769" y="276770"/>
                </a:lnTo>
                <a:lnTo>
                  <a:pt x="0" y="276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47697" y="469815"/>
            <a:ext cx="13042200" cy="925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2"/>
              </a:lnSpc>
            </a:pPr>
            <a:r>
              <a:rPr lang="en-US" b="true" sz="6035">
                <a:solidFill>
                  <a:srgbClr val="0A2C8D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Спортсмени року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41641" y="4526365"/>
            <a:ext cx="15254311" cy="984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5"/>
              </a:lnSpc>
            </a:pPr>
            <a:r>
              <a:rPr lang="en-US" sz="3124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Вечерук Рузана</a:t>
            </a:r>
            <a:r>
              <a:rPr lang="en-US" sz="312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та </a:t>
            </a:r>
            <a:r>
              <a:rPr lang="en-US" sz="3124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Чернявська Ангеліна</a:t>
            </a:r>
            <a:r>
              <a:rPr lang="en-US" sz="312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, спортивна акробатика - срібні призерки Всесвітніх ігор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51731" y="1859851"/>
            <a:ext cx="276769" cy="276769"/>
          </a:xfrm>
          <a:custGeom>
            <a:avLst/>
            <a:gdLst/>
            <a:ahLst/>
            <a:cxnLst/>
            <a:rect r="r" b="b" t="t" l="l"/>
            <a:pathLst>
              <a:path h="276769" w="276769">
                <a:moveTo>
                  <a:pt x="0" y="0"/>
                </a:moveTo>
                <a:lnTo>
                  <a:pt x="276769" y="0"/>
                </a:lnTo>
                <a:lnTo>
                  <a:pt x="276769" y="276770"/>
                </a:lnTo>
                <a:lnTo>
                  <a:pt x="0" y="276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541641" y="1757550"/>
            <a:ext cx="15072465" cy="984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5"/>
              </a:lnSpc>
            </a:pPr>
            <a:r>
              <a:rPr lang="en-US" sz="3124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Мандзин Віталій</a:t>
            </a:r>
            <a:r>
              <a:rPr lang="en-US" sz="312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, біатлон - бронзовий призер етапу Кубку світу, здобуття ліцензії на участь в XXV зимових Олімпійських іграх 2026 р.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3201713"/>
            <a:ext cx="276769" cy="276769"/>
          </a:xfrm>
          <a:custGeom>
            <a:avLst/>
            <a:gdLst/>
            <a:ahLst/>
            <a:cxnLst/>
            <a:rect r="r" b="b" t="t" l="l"/>
            <a:pathLst>
              <a:path h="276769" w="276769">
                <a:moveTo>
                  <a:pt x="0" y="0"/>
                </a:moveTo>
                <a:lnTo>
                  <a:pt x="276769" y="0"/>
                </a:lnTo>
                <a:lnTo>
                  <a:pt x="276769" y="276769"/>
                </a:lnTo>
                <a:lnTo>
                  <a:pt x="0" y="2767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18610" y="3099412"/>
            <a:ext cx="15996624" cy="984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5"/>
              </a:lnSpc>
            </a:pPr>
            <a:r>
              <a:rPr lang="en-US" sz="3124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Мільчев Микола</a:t>
            </a:r>
            <a:r>
              <a:rPr lang="en-US" sz="312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, стрільба стендова - бронзовий призер Чемпіонату Європи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51731" y="6065880"/>
            <a:ext cx="276769" cy="276769"/>
          </a:xfrm>
          <a:custGeom>
            <a:avLst/>
            <a:gdLst/>
            <a:ahLst/>
            <a:cxnLst/>
            <a:rect r="r" b="b" t="t" l="l"/>
            <a:pathLst>
              <a:path h="276769" w="276769">
                <a:moveTo>
                  <a:pt x="0" y="0"/>
                </a:moveTo>
                <a:lnTo>
                  <a:pt x="276769" y="0"/>
                </a:lnTo>
                <a:lnTo>
                  <a:pt x="276769" y="276770"/>
                </a:lnTo>
                <a:lnTo>
                  <a:pt x="0" y="276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541641" y="5963579"/>
            <a:ext cx="15254311" cy="984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5"/>
              </a:lnSpc>
            </a:pPr>
            <a:r>
              <a:rPr lang="en-US" sz="3124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Біла Тетяна, Коломієць Віталій </a:t>
            </a:r>
            <a:r>
              <a:rPr lang="en-US" sz="312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та </a:t>
            </a:r>
            <a:r>
              <a:rPr lang="en-US" sz="3124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Рисєв Володимир</a:t>
            </a:r>
            <a:r>
              <a:rPr lang="en-US" sz="312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, пауерліфтінг - срібні призери Всесвітніх ігор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28700" y="7506147"/>
            <a:ext cx="276769" cy="276769"/>
          </a:xfrm>
          <a:custGeom>
            <a:avLst/>
            <a:gdLst/>
            <a:ahLst/>
            <a:cxnLst/>
            <a:rect r="r" b="b" t="t" l="l"/>
            <a:pathLst>
              <a:path h="276769" w="276769">
                <a:moveTo>
                  <a:pt x="0" y="0"/>
                </a:moveTo>
                <a:lnTo>
                  <a:pt x="276769" y="0"/>
                </a:lnTo>
                <a:lnTo>
                  <a:pt x="276769" y="276769"/>
                </a:lnTo>
                <a:lnTo>
                  <a:pt x="0" y="2767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518610" y="7403845"/>
            <a:ext cx="15277342" cy="984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5"/>
              </a:lnSpc>
            </a:pPr>
            <a:r>
              <a:rPr lang="en-US" sz="3124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Бичков Олексій</a:t>
            </a:r>
            <a:r>
              <a:rPr lang="en-US" sz="312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та </a:t>
            </a:r>
            <a:r>
              <a:rPr lang="en-US" sz="3124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Бараннік Микола</a:t>
            </a:r>
            <a:r>
              <a:rPr lang="en-US" sz="312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, пауерліфтінг - бронзові призери Всесвітніх ігор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28700" y="8852358"/>
            <a:ext cx="276769" cy="276769"/>
          </a:xfrm>
          <a:custGeom>
            <a:avLst/>
            <a:gdLst/>
            <a:ahLst/>
            <a:cxnLst/>
            <a:rect r="r" b="b" t="t" l="l"/>
            <a:pathLst>
              <a:path h="276769" w="276769">
                <a:moveTo>
                  <a:pt x="0" y="0"/>
                </a:moveTo>
                <a:lnTo>
                  <a:pt x="276769" y="0"/>
                </a:lnTo>
                <a:lnTo>
                  <a:pt x="276769" y="276770"/>
                </a:lnTo>
                <a:lnTo>
                  <a:pt x="0" y="276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518610" y="8750057"/>
            <a:ext cx="14655865" cy="491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5"/>
              </a:lnSpc>
            </a:pPr>
            <a:r>
              <a:rPr lang="en-US" sz="3124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Кожушко Сергій</a:t>
            </a:r>
            <a:r>
              <a:rPr lang="en-US" sz="312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, гирьовий спорт - п’ятиразовий чемпіон світу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622900" y="285996"/>
            <a:ext cx="13042200" cy="850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18"/>
              </a:lnSpc>
            </a:pPr>
            <a:r>
              <a:rPr lang="en-US" sz="5635" b="true">
                <a:solidFill>
                  <a:srgbClr val="06252B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Резервний спорт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368325" y="1192904"/>
            <a:ext cx="3710682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 b="true">
                <a:solidFill>
                  <a:srgbClr val="F6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ДЮСШ “Колос”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780018" y="2901157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07378" y="2871173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кількість СДЮСШОР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- 2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780018" y="2127727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207378" y="2097743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кількість ДЮСШ</a:t>
            </a:r>
            <a:r>
              <a:rPr lang="en-US" sz="27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- 30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780018" y="4514436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89526" y="4418032"/>
            <a:ext cx="15448962" cy="84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кількість учнів-спортсменів 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- 7 878 (зменшення на 694), з яких олімпійські види спорту - 6 960, неолімпійські види спорту - 867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780018" y="5745405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289526" y="5620087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кількість видів спорту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- 138 олімпійських та 27 неолімпійських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780018" y="8113035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20"/>
                </a:lnTo>
                <a:lnTo>
                  <a:pt x="0" y="256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289526" y="7940377"/>
            <a:ext cx="15448962" cy="84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кількість тренерів-викладачів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- 393 (зменшення на 26), з яких штатних - 185, мають звання ЗТУ - 20, вищу категорію - 33, першу - 36, другу - 56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780018" y="9229237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207378" y="9142432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фінансове забезпечення - 113 143,0 тис. грн (зменшення на 4 949)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780018" y="3674587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207378" y="3644603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категорійність шкіл: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2 - вищої категорії, 8 - першої, 5 - другої, 17 - без категорії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780018" y="6480323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289526" y="6393517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члени збірної команди України</a:t>
            </a:r>
            <a:r>
              <a:rPr lang="en-US" b="true" sz="2700" i="true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- 199 спортсменів (48/46/105)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780018" y="7253753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289526" y="7166947"/>
            <a:ext cx="15448962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5"/>
              </a:lnSpc>
            </a:pPr>
            <a:r>
              <a:rPr lang="en-US" sz="2700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спортивні звання</a:t>
            </a:r>
            <a:r>
              <a:rPr lang="en-US" sz="2700" i="true" b="true">
                <a:solidFill>
                  <a:srgbClr val="06252B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- МСУ - 9, МСУМК - 4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21543" y="585824"/>
            <a:ext cx="9644914" cy="1472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6"/>
              </a:lnSpc>
              <a:spcBef>
                <a:spcPct val="0"/>
              </a:spcBef>
            </a:pPr>
            <a:r>
              <a:rPr lang="en-US" b="true" sz="4225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Фінансове забезпечення ГО “ВФСТ “Колос”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350440" y="2303440"/>
            <a:ext cx="7587120" cy="758712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8706061" y="6950832"/>
            <a:ext cx="2390081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5"/>
              </a:lnSpc>
              <a:spcBef>
                <a:spcPct val="0"/>
              </a:spcBef>
            </a:pPr>
            <a:r>
              <a:rPr lang="en-US" b="true" sz="2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11,34 млн грн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509808" y="5422801"/>
            <a:ext cx="2362994" cy="421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5"/>
              </a:lnSpc>
              <a:spcBef>
                <a:spcPct val="0"/>
              </a:spcBef>
            </a:pPr>
            <a:r>
              <a:rPr lang="en-US" b="true" sz="2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6,48 млн грн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42657" y="2277472"/>
            <a:ext cx="5375741" cy="1608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7"/>
              </a:lnSpc>
              <a:spcBef>
                <a:spcPct val="0"/>
              </a:spcBef>
            </a:pPr>
            <a:r>
              <a:rPr lang="en-US" b="true" sz="3381">
                <a:solidFill>
                  <a:srgbClr val="234C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фінансова підтримка Міністерства молоді та спорту України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9147" y="2014008"/>
            <a:ext cx="5350558" cy="2135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7"/>
              </a:lnSpc>
              <a:spcBef>
                <a:spcPct val="0"/>
              </a:spcBef>
            </a:pPr>
            <a:r>
              <a:rPr lang="en-US" b="true" sz="3366">
                <a:solidFill>
                  <a:srgbClr val="234C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кошти позабюджетного фонду ГО “ВФСТ “Колос”</a:t>
            </a:r>
          </a:p>
        </p:txBody>
      </p:sp>
      <p:sp>
        <p:nvSpPr>
          <p:cNvPr name="AutoShape 11" id="11"/>
          <p:cNvSpPr/>
          <p:nvPr/>
        </p:nvSpPr>
        <p:spPr>
          <a:xfrm flipV="true">
            <a:off x="11156642" y="3091116"/>
            <a:ext cx="886015" cy="511541"/>
          </a:xfrm>
          <a:prstGeom prst="line">
            <a:avLst/>
          </a:prstGeom>
          <a:ln cap="flat" w="38100">
            <a:solidFill>
              <a:srgbClr val="234C6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5689203" y="2951941"/>
            <a:ext cx="1384291" cy="848677"/>
          </a:xfrm>
          <a:prstGeom prst="line">
            <a:avLst/>
          </a:prstGeom>
          <a:ln cap="flat" w="38100">
            <a:solidFill>
              <a:srgbClr val="234C6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12958668" y="4599822"/>
            <a:ext cx="4690937" cy="1326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3"/>
              </a:lnSpc>
              <a:spcBef>
                <a:spcPct val="0"/>
              </a:spcBef>
            </a:pPr>
            <a:r>
              <a:rPr lang="en-US" sz="2545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6,38 млн грн – </a:t>
            </a:r>
            <a:r>
              <a:rPr lang="en-US" sz="2545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забезпечення діяльності центрального офісу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958668" y="6387354"/>
            <a:ext cx="4690937" cy="1326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3"/>
              </a:lnSpc>
              <a:spcBef>
                <a:spcPct val="0"/>
              </a:spcBef>
            </a:pPr>
            <a:r>
              <a:rPr lang="en-US" sz="2545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4,60 млн грн – </a:t>
            </a:r>
            <a:r>
              <a:rPr lang="en-US" sz="2545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проведення фізкультурно-оздоровчих та спортивних заходів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958668" y="8175584"/>
            <a:ext cx="4690937" cy="878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3"/>
              </a:lnSpc>
              <a:spcBef>
                <a:spcPct val="0"/>
              </a:spcBef>
            </a:pPr>
            <a:r>
              <a:rPr lang="en-US" sz="2545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0,36 млн грн - </a:t>
            </a:r>
            <a:r>
              <a:rPr lang="en-US" sz="2545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повернено до держбюджету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49519" y="5157022"/>
            <a:ext cx="5030989" cy="1325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6"/>
              </a:lnSpc>
              <a:spcBef>
                <a:spcPct val="0"/>
              </a:spcBef>
            </a:pPr>
            <a:r>
              <a:rPr lang="en-US" sz="2547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2,24 млн грн – </a:t>
            </a:r>
            <a:r>
              <a:rPr lang="en-US" sz="2547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фінансова підтримка територіальних організацій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49266" y="6897265"/>
            <a:ext cx="4733434" cy="878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6"/>
              </a:lnSpc>
              <a:spcBef>
                <a:spcPct val="0"/>
              </a:spcBef>
            </a:pPr>
            <a:r>
              <a:rPr lang="en-US" sz="2547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2,74 млн грн – </a:t>
            </a:r>
            <a:r>
              <a:rPr lang="en-US" sz="2547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оплата товарів і послуг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99401" y="5266982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99147" y="6944890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20" y="0"/>
                </a:lnTo>
                <a:lnTo>
                  <a:pt x="256920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495800" y="4708593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495800" y="6434979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495800" y="8223209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247362" y="8175584"/>
            <a:ext cx="4441841" cy="1325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6"/>
              </a:lnSpc>
              <a:spcBef>
                <a:spcPct val="0"/>
              </a:spcBef>
            </a:pPr>
            <a:r>
              <a:rPr lang="en-US" sz="2547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1,5 млн грн – </a:t>
            </a:r>
            <a:r>
              <a:rPr lang="en-US" sz="2547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проведення фізкультурно-оздоровчих та спортивних заходів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797243" y="8223209"/>
            <a:ext cx="256919" cy="256919"/>
          </a:xfrm>
          <a:custGeom>
            <a:avLst/>
            <a:gdLst/>
            <a:ahLst/>
            <a:cxnLst/>
            <a:rect r="r" b="b" t="t" l="l"/>
            <a:pathLst>
              <a:path h="256919" w="256919">
                <a:moveTo>
                  <a:pt x="0" y="0"/>
                </a:moveTo>
                <a:lnTo>
                  <a:pt x="256919" y="0"/>
                </a:lnTo>
                <a:lnTo>
                  <a:pt x="256919" y="256919"/>
                </a:lnTo>
                <a:lnTo>
                  <a:pt x="0" y="256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55334" y="541193"/>
            <a:ext cx="15005051" cy="720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7"/>
              </a:lnSpc>
              <a:spcBef>
                <a:spcPct val="0"/>
              </a:spcBef>
            </a:pPr>
            <a:r>
              <a:rPr lang="en-US" b="true" sz="4240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Матеріально-технічна база ГО “ВФСТ “Колос”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498747" y="1764059"/>
            <a:ext cx="13048354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Учбово-спортивна база “Закарпаття”, Закарпатська область, м. Берегове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05537" y="1895828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5" y="0"/>
                </a:lnTo>
                <a:lnTo>
                  <a:pt x="705815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498747" y="3526184"/>
            <a:ext cx="1378401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Навчально-спортивна база “Україна”, Івано-Франківська область, с. Ворохта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05537" y="3657953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5" y="0"/>
                </a:lnTo>
                <a:lnTo>
                  <a:pt x="705815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498747" y="5288309"/>
            <a:ext cx="1221921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Навчально-спортивна база “Колос”, Херсонська область, м. Скадовськ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505537" y="5420078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5" y="0"/>
                </a:lnTo>
                <a:lnTo>
                  <a:pt x="705815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498747" y="7050434"/>
            <a:ext cx="13048354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Навчально-спортивна база “Переяславль”, Київська область, м. Переяслав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05537" y="7182203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5" y="0"/>
                </a:lnTo>
                <a:lnTo>
                  <a:pt x="705815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498747" y="8645693"/>
            <a:ext cx="13374986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Спортивна база “Вишгород”, Київська область, м. Вишгород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505537" y="8604585"/>
            <a:ext cx="705816" cy="653715"/>
          </a:xfrm>
          <a:custGeom>
            <a:avLst/>
            <a:gdLst/>
            <a:ahLst/>
            <a:cxnLst/>
            <a:rect r="r" b="b" t="t" l="l"/>
            <a:pathLst>
              <a:path h="653715" w="705816">
                <a:moveTo>
                  <a:pt x="0" y="0"/>
                </a:moveTo>
                <a:lnTo>
                  <a:pt x="705815" y="0"/>
                </a:lnTo>
                <a:lnTo>
                  <a:pt x="705815" y="653715"/>
                </a:lnTo>
                <a:lnTo>
                  <a:pt x="0" y="653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41475" y="197526"/>
            <a:ext cx="15005051" cy="753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17"/>
              </a:lnSpc>
              <a:spcBef>
                <a:spcPct val="0"/>
              </a:spcBef>
            </a:pPr>
            <a:r>
              <a:rPr lang="en-US" b="true" sz="4440">
                <a:solidFill>
                  <a:srgbClr val="CB0A1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Проблемні аспекти діяльності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14350" y="2193518"/>
            <a:ext cx="17422635" cy="125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2418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 Відсутність належної комунікації між місцевими, територіальними осередками “Колос” та профільними управліннями (департаментами) ОДА; як результат - часткова відсутність фінансової підтримки осередків в областях та районах.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14350" y="3794475"/>
            <a:ext cx="13318892" cy="401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2418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 Дефіцит кваліфікованих кадрів у зв’язку із низьким рівнем заробітної плати.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4350" y="4574675"/>
            <a:ext cx="15328639" cy="401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2418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4. Застарілі норми витрат на проведення спортивних та фізкультурно-оздоровчих заходів.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14350" y="1143802"/>
            <a:ext cx="16958527" cy="833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2418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Недостатній рівень інституційної взаємодії між владними структурами (ОДА, РДА) та громадськими об’єднаннями фізкультурно-спортивної спрямованості.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4350" y="5354875"/>
            <a:ext cx="16575572" cy="401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2418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5. Дефіцит сучасної спортивної інфраструктури у територіальних громадах, особливо у сільських.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65653" y="6108498"/>
            <a:ext cx="17722347" cy="827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2418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6. Не виконання договірних умов з боку органів виконавчої влади після передачі спортивних об’єктів Товариства “Колос” у комунальну власність.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65653" y="7287362"/>
            <a:ext cx="17722347" cy="827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2418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7. Оптимізація відомчих ДЮСШ шляхом об’єднання і передачі у комунальну власність. Відсутність конкуренції між закладами, відомствами, тренерами.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65653" y="8466947"/>
            <a:ext cx="17722347" cy="827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2418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8. Штучне створення пріоритетів одних організацій перед іншими для переходу спортсменів вищих досягнень. Відсутність профілю (структуроване досьє) спортсмена.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65653" y="9646531"/>
            <a:ext cx="17371332" cy="401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5"/>
              </a:lnSpc>
            </a:pPr>
            <a:r>
              <a:rPr lang="en-US" sz="2418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9. Відсутність державних стандартів з надання послуг населенню у сфері фізичної культури та спорту.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506576" y="474823"/>
            <a:ext cx="1505448" cy="1508620"/>
          </a:xfrm>
          <a:custGeom>
            <a:avLst/>
            <a:gdLst/>
            <a:ahLst/>
            <a:cxnLst/>
            <a:rect r="r" b="b" t="t" l="l"/>
            <a:pathLst>
              <a:path h="1508620" w="1505448">
                <a:moveTo>
                  <a:pt x="0" y="0"/>
                </a:moveTo>
                <a:lnTo>
                  <a:pt x="1505448" y="0"/>
                </a:lnTo>
                <a:lnTo>
                  <a:pt x="1505448" y="1508620"/>
                </a:lnTo>
                <a:lnTo>
                  <a:pt x="0" y="1508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544125" y="0"/>
            <a:ext cx="31803968" cy="10409293"/>
            <a:chOff x="0" y="0"/>
            <a:chExt cx="42405291" cy="13879058"/>
          </a:xfrm>
        </p:grpSpPr>
        <p:sp>
          <p:nvSpPr>
            <p:cNvPr name="Freeform 4" id="4"/>
            <p:cNvSpPr/>
            <p:nvPr/>
          </p:nvSpPr>
          <p:spPr>
            <a:xfrm flipH="false" flipV="true" rot="-5400000">
              <a:off x="0" y="0"/>
              <a:ext cx="13879058" cy="13879058"/>
            </a:xfrm>
            <a:custGeom>
              <a:avLst/>
              <a:gdLst/>
              <a:ahLst/>
              <a:cxnLst/>
              <a:rect r="r" b="b" t="t" l="l"/>
              <a:pathLst>
                <a:path h="13879058" w="13879058">
                  <a:moveTo>
                    <a:pt x="0" y="13879058"/>
                  </a:moveTo>
                  <a:lnTo>
                    <a:pt x="13879058" y="13879058"/>
                  </a:lnTo>
                  <a:lnTo>
                    <a:pt x="13879058" y="0"/>
                  </a:lnTo>
                  <a:lnTo>
                    <a:pt x="0" y="0"/>
                  </a:lnTo>
                  <a:lnTo>
                    <a:pt x="0" y="13879058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5400000">
              <a:off x="28526234" y="0"/>
              <a:ext cx="13879058" cy="13879058"/>
            </a:xfrm>
            <a:custGeom>
              <a:avLst/>
              <a:gdLst/>
              <a:ahLst/>
              <a:cxnLst/>
              <a:rect r="r" b="b" t="t" l="l"/>
              <a:pathLst>
                <a:path h="13879058" w="13879058">
                  <a:moveTo>
                    <a:pt x="0" y="0"/>
                  </a:moveTo>
                  <a:lnTo>
                    <a:pt x="13879057" y="0"/>
                  </a:lnTo>
                  <a:lnTo>
                    <a:pt x="13879057" y="13879058"/>
                  </a:lnTo>
                  <a:lnTo>
                    <a:pt x="0" y="13879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-61147"/>
            <a:ext cx="18288000" cy="5204647"/>
            <a:chOff x="0" y="0"/>
            <a:chExt cx="4816593" cy="137077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1370771"/>
            </a:xfrm>
            <a:custGeom>
              <a:avLst/>
              <a:gdLst/>
              <a:ahLst/>
              <a:cxnLst/>
              <a:rect r="r" b="b" t="t" l="l"/>
              <a:pathLst>
                <a:path h="137077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70771"/>
                  </a:lnTo>
                  <a:lnTo>
                    <a:pt x="0" y="1370771"/>
                  </a:lnTo>
                  <a:close/>
                </a:path>
              </a:pathLst>
            </a:custGeom>
            <a:solidFill>
              <a:srgbClr val="0555B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4816593" cy="13802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5143500"/>
            <a:ext cx="18288000" cy="5204647"/>
            <a:chOff x="0" y="0"/>
            <a:chExt cx="4816593" cy="137077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816592" cy="1370771"/>
            </a:xfrm>
            <a:custGeom>
              <a:avLst/>
              <a:gdLst/>
              <a:ahLst/>
              <a:cxnLst/>
              <a:rect r="r" b="b" t="t" l="l"/>
              <a:pathLst>
                <a:path h="137077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70771"/>
                  </a:lnTo>
                  <a:lnTo>
                    <a:pt x="0" y="1370771"/>
                  </a:lnTo>
                  <a:close/>
                </a:path>
              </a:pathLst>
            </a:custGeom>
            <a:solidFill>
              <a:srgbClr val="FDD50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4816593" cy="13802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211754" y="7602615"/>
            <a:ext cx="5864493" cy="2684385"/>
          </a:xfrm>
          <a:custGeom>
            <a:avLst/>
            <a:gdLst/>
            <a:ahLst/>
            <a:cxnLst/>
            <a:rect r="r" b="b" t="t" l="l"/>
            <a:pathLst>
              <a:path h="2684385" w="5864493">
                <a:moveTo>
                  <a:pt x="0" y="0"/>
                </a:moveTo>
                <a:lnTo>
                  <a:pt x="5864492" y="0"/>
                </a:lnTo>
                <a:lnTo>
                  <a:pt x="5864492" y="2684385"/>
                </a:lnTo>
                <a:lnTo>
                  <a:pt x="0" y="2684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736151" y="1731150"/>
            <a:ext cx="12815697" cy="341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32"/>
              </a:lnSpc>
              <a:spcBef>
                <a:spcPct val="0"/>
              </a:spcBef>
            </a:pPr>
            <a:r>
              <a:rPr lang="en-US" b="true" sz="20023">
                <a:solidFill>
                  <a:srgbClr val="FDD5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СЛАВА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758540" y="4772025"/>
            <a:ext cx="12770921" cy="3392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34"/>
              </a:lnSpc>
              <a:spcBef>
                <a:spcPct val="0"/>
              </a:spcBef>
            </a:pPr>
            <a:r>
              <a:rPr lang="en-US" b="true" sz="19953">
                <a:solidFill>
                  <a:srgbClr val="0555B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ЗСУ!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096619" y="-112490"/>
            <a:ext cx="8094762" cy="820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9"/>
              </a:lnSpc>
              <a:spcBef>
                <a:spcPct val="0"/>
              </a:spcBef>
            </a:pPr>
            <a:r>
              <a:rPr lang="en-US" b="true" sz="4835">
                <a:solidFill>
                  <a:srgbClr val="7C411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Нормативно-правова база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63591" y="926740"/>
            <a:ext cx="14236624" cy="39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Закон України № 3808-XII </a:t>
            </a:r>
            <a:r>
              <a:rPr lang="en-US" sz="2529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“Про фізичну культуру і спорт”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63591" y="2230510"/>
            <a:ext cx="9420721" cy="39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Закон України № 4572-VI </a:t>
            </a:r>
            <a:r>
              <a:rPr lang="en-US" sz="2529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“Про громадські об’єднання”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38853" y="2823413"/>
            <a:ext cx="16674526" cy="79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Закон України № 400-XII </a:t>
            </a:r>
            <a:r>
              <a:rPr lang="en-US" sz="2529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“Про пріоритетність соціального розвитку села та агропромислового комплексу в народному господарстві”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72322" y="7501980"/>
            <a:ext cx="14236624" cy="39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Бюджетний кодекс</a:t>
            </a: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 України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32115" y="1310728"/>
            <a:ext cx="14236624" cy="393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5"/>
              </a:lnSpc>
            </a:pPr>
            <a:r>
              <a:rPr lang="en-US" sz="2532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Стаття 19 “Фізкультурно-спортивні товариства”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51970" y="1387137"/>
            <a:ext cx="250204" cy="250204"/>
          </a:xfrm>
          <a:custGeom>
            <a:avLst/>
            <a:gdLst/>
            <a:ahLst/>
            <a:cxnLst/>
            <a:rect r="r" b="b" t="t" l="l"/>
            <a:pathLst>
              <a:path h="250204" w="250204">
                <a:moveTo>
                  <a:pt x="0" y="0"/>
                </a:moveTo>
                <a:lnTo>
                  <a:pt x="250204" y="0"/>
                </a:lnTo>
                <a:lnTo>
                  <a:pt x="250204" y="250204"/>
                </a:lnTo>
                <a:lnTo>
                  <a:pt x="0" y="25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932115" y="1759078"/>
            <a:ext cx="14236624" cy="393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5"/>
              </a:lnSpc>
            </a:pPr>
            <a:r>
              <a:rPr lang="en-US" sz="2532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Стаття 29 “Фізкультурно-спортивна діяльність серед сільського населення”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451970" y="1835487"/>
            <a:ext cx="250204" cy="250204"/>
          </a:xfrm>
          <a:custGeom>
            <a:avLst/>
            <a:gdLst/>
            <a:ahLst/>
            <a:cxnLst/>
            <a:rect r="r" b="b" t="t" l="l"/>
            <a:pathLst>
              <a:path h="250204" w="250204">
                <a:moveTo>
                  <a:pt x="0" y="0"/>
                </a:moveTo>
                <a:lnTo>
                  <a:pt x="250204" y="0"/>
                </a:lnTo>
                <a:lnTo>
                  <a:pt x="250204" y="250204"/>
                </a:lnTo>
                <a:lnTo>
                  <a:pt x="0" y="25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66666" y="9042751"/>
            <a:ext cx="13810357" cy="39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Статут ГО “ВФСТ “Колос”</a:t>
            </a: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, затверджений Міністерством Юстиції України у 2025 р.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63591" y="5736867"/>
            <a:ext cx="16674526" cy="1593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Рішення Комітету з питань молоді і спорту Верховної Ради України «Про виконання Постанови Верховної Ради України </a:t>
            </a:r>
            <a:r>
              <a:rPr lang="en-US" sz="2529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«Про забезпечення сталого розвитку сфери фізичної культури і спорту в Україні в умовах децентралізації влади» </a:t>
            </a: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в частині розвитку та підтримки діяльності фізкультурно-спортивних товариств та підпорядкованих їм дитячо-юнацьких спортивних шкіл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73473" y="3807476"/>
            <a:ext cx="14236624" cy="79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Постанова Кабінету Міністрів України від 4.11.2020 № 1089 </a:t>
            </a:r>
            <a:r>
              <a:rPr lang="en-US" sz="2529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«Про затвердження стратегії розвитку фізичної культури і спорту на період до 2028 року»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7562" y="9655339"/>
            <a:ext cx="14236624" cy="39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Обласні та місцеві програми розвитку спортивної галузі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79465" y="851175"/>
            <a:ext cx="191393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1.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99358" y="2230510"/>
            <a:ext cx="260449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2.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74621" y="2823413"/>
            <a:ext cx="259159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3.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39936" y="3740801"/>
            <a:ext cx="291505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4.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85617" y="4753439"/>
            <a:ext cx="16652500" cy="79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Постанова Кабінету Міністрів України від 28.09.2004 № </a:t>
            </a: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zakon.rada.gov.ua/rada/show/1476-2000-%D0%BF"/>
              </a:rPr>
              <a:t>1476-2000</a:t>
            </a: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29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“Про заходи щодо підготовки діяльності кооперативно-профспілкового ФСТ “Колос” агропромислового комплексу”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9465" y="4724864"/>
            <a:ext cx="259854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5.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37991" y="5696414"/>
            <a:ext cx="274141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6.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37991" y="7482930"/>
            <a:ext cx="267494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7.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7991" y="9023066"/>
            <a:ext cx="274141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9.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39936" y="9655339"/>
            <a:ext cx="412353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10.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66666" y="8077103"/>
            <a:ext cx="17221334" cy="79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Постанова Кабінету Міністрів України від 2017 р. </a:t>
            </a:r>
            <a:r>
              <a:rPr lang="en-US" sz="2529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“Про затвердження Державних стандартів із забезпечення населення руховою активністю”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37991" y="8057418"/>
            <a:ext cx="283865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8.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03802" y="347566"/>
            <a:ext cx="15607928" cy="79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Указ Президента України від 21.08.2000 № 996/2000 </a:t>
            </a:r>
            <a:r>
              <a:rPr lang="en-US" sz="252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“Про проведення Всеукраїнських сільських спортивних ігор, присвячений 50-річчю утворення ВФСТ “Колос”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24893" y="1402410"/>
            <a:ext cx="17438213" cy="8376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6"/>
              </a:lnSpc>
            </a:pP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 метою дальшого розвитку фізичної культури і спорту серед сільського населення, посилення державної підтримки діяльності фізкультурно-спортивного товариства «Колос» постановляю:</a:t>
            </a:r>
          </a:p>
          <a:p>
            <a:pPr algn="l" marL="524519" indent="-262259" lvl="1">
              <a:lnSpc>
                <a:spcPts val="3036"/>
              </a:lnSpc>
              <a:buAutoNum type="arabicPeriod" startAt="1"/>
            </a:pP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Провести у 2000–2001 роках літні та зимові Всеукраїнські сільські спортивні ігри, присвячені 50-річчю утворення ФСТ «Колос» агропромислового комплексу України.</a:t>
            </a:r>
          </a:p>
          <a:p>
            <a:pPr algn="l" marL="524519" indent="-262259" lvl="1">
              <a:lnSpc>
                <a:spcPts val="3036"/>
              </a:lnSpc>
              <a:buAutoNum type="arabicPeriod" startAt="1"/>
            </a:pP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Кабінету Міністрів України:</a:t>
            </a:r>
          </a:p>
          <a:p>
            <a:pPr algn="l">
              <a:lnSpc>
                <a:spcPts val="3036"/>
              </a:lnSpc>
            </a:pP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утворити Організаційний комітет з підготовки та проведення Всеукраїнських сільських спортивних ігор, присвячених 50-річчю утворення товариства «Колос»;</a:t>
            </a:r>
          </a:p>
          <a:p>
            <a:pPr algn="l">
              <a:lnSpc>
                <a:spcPts val="3036"/>
              </a:lnSpc>
            </a:pP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забезпечити в установленому порядку фінансування заходів щодо підготовки та проведення зазначених ігор за рахунок коштів, передбачених у Державному бюджеті України на 2000 рік (</a:t>
            </a:r>
            <a:r>
              <a:rPr lang="en-US" sz="2429" u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1458-14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 для Міністе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ства аграрн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ї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політики України на про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едення масових заходів з фізичної культури;</a:t>
            </a:r>
          </a:p>
          <a:p>
            <a:pPr algn="l">
              <a:lnSpc>
                <a:spcPts val="3036"/>
              </a:lnSpc>
            </a:pPr>
            <a:r>
              <a:rPr lang="en-US" sz="242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29" b="true">
                <a:solidFill>
                  <a:srgbClr val="AF171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передбачати під час розроблення проєктів Державного бюджету України на 2001 та наступні роки виділення коштів для організації та проведення спортивних ігор, інших масових фізкультурних заходів серед сільського населення.</a:t>
            </a:r>
          </a:p>
          <a:p>
            <a:pPr algn="l" marL="524519" indent="-262259" lvl="1">
              <a:lnSpc>
                <a:spcPts val="3036"/>
              </a:lnSpc>
              <a:buAutoNum type="arabicPeriod" startAt="1"/>
            </a:pP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Раді міністрів Автономної Рес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уб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іки Крим, місцевим державним адміністраціям передбач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ати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оєкт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х республіканського та міс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евих бюджет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в,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огр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мах економічного і со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ці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ального роз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итку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 2001 та наступні рок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ошти на ф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нансу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ання закладів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фіз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ичної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культур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і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спорт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 в сільській місцевості, а також будівн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цтва житла для праці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вн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иків ц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их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закладів.</a:t>
            </a:r>
          </a:p>
          <a:p>
            <a:pPr algn="l" marL="524519" indent="-262259" lvl="1">
              <a:lnSpc>
                <a:spcPts val="3036"/>
              </a:lnSpc>
              <a:buAutoNum type="arabicPeriod" startAt="1"/>
            </a:pP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Кабінету Міністрів України вирішити в місячний строк у встановленому порядку питання щодо підтримки діяльності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товариств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 «Колос», з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окрем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 наділення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й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ого повноваженнями з організації фізкультурно-оздоровчої та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с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портивної роботи в сі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ьській місцевості,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також поліпшення 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й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ого фінансового, матеріально-технічного й ка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</a:t>
            </a:r>
            <a:r>
              <a:rPr lang="en-US" sz="242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рового забезпечення, підвищення заробітної плати його працівників.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8700" y="5470120"/>
            <a:ext cx="250204" cy="250204"/>
          </a:xfrm>
          <a:custGeom>
            <a:avLst/>
            <a:gdLst/>
            <a:ahLst/>
            <a:cxnLst/>
            <a:rect r="r" b="b" t="t" l="l"/>
            <a:pathLst>
              <a:path h="250204" w="250204">
                <a:moveTo>
                  <a:pt x="0" y="0"/>
                </a:moveTo>
                <a:lnTo>
                  <a:pt x="250204" y="0"/>
                </a:lnTo>
                <a:lnTo>
                  <a:pt x="250204" y="250204"/>
                </a:lnTo>
                <a:lnTo>
                  <a:pt x="0" y="25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42583" y="347566"/>
            <a:ext cx="311944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11.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21101" y="9614144"/>
            <a:ext cx="6826436" cy="569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86"/>
              </a:lnSpc>
            </a:pPr>
            <a:r>
              <a:rPr lang="en-US" sz="18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Президент України Л.КУЧМА </a:t>
            </a:r>
          </a:p>
          <a:p>
            <a:pPr algn="l">
              <a:lnSpc>
                <a:spcPts val="2286"/>
              </a:lnSpc>
            </a:pPr>
            <a:r>
              <a:rPr lang="en-US" sz="18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м. Київ, 2</a:t>
            </a:r>
            <a:r>
              <a:rPr lang="en-US" sz="1829" i="true" u="non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1</a:t>
            </a:r>
            <a:r>
              <a:rPr lang="en-US" sz="18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се</a:t>
            </a:r>
            <a:r>
              <a:rPr lang="en-US" sz="18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р</a:t>
            </a:r>
            <a:r>
              <a:rPr lang="en-US" sz="18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пня 2000 року  N 996/2000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347566"/>
            <a:ext cx="15750456" cy="79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>
                <a:solidFill>
                  <a:srgbClr val="06252B"/>
                </a:solidFill>
                <a:latin typeface="Montserrat"/>
                <a:ea typeface="Montserrat"/>
                <a:cs typeface="Montserrat"/>
                <a:sym typeface="Montserrat"/>
              </a:rPr>
              <a:t>Наказ Міністерства України у справах сім’ї,  молоді та спорту від 15.03.2006 № 571/12445  </a:t>
            </a:r>
            <a:r>
              <a:rPr lang="en-US" sz="2529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“Про впорядкування умов оплати праці працівників фізкультурно-спортивних товариств”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5470120"/>
            <a:ext cx="250204" cy="250204"/>
          </a:xfrm>
          <a:custGeom>
            <a:avLst/>
            <a:gdLst/>
            <a:ahLst/>
            <a:cxnLst/>
            <a:rect r="r" b="b" t="t" l="l"/>
            <a:pathLst>
              <a:path h="250204" w="250204">
                <a:moveTo>
                  <a:pt x="0" y="0"/>
                </a:moveTo>
                <a:lnTo>
                  <a:pt x="250204" y="0"/>
                </a:lnTo>
                <a:lnTo>
                  <a:pt x="250204" y="250204"/>
                </a:lnTo>
                <a:lnTo>
                  <a:pt x="0" y="25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42583" y="347566"/>
            <a:ext cx="381000" cy="40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12.</a:t>
            </a:r>
          </a:p>
        </p:txBody>
      </p:sp>
      <p:graphicFrame>
        <p:nvGraphicFramePr>
          <p:cNvPr name="Table 8" id="8"/>
          <p:cNvGraphicFramePr>
            <a:graphicFrameLocks noGrp="true"/>
          </p:cNvGraphicFramePr>
          <p:nvPr/>
        </p:nvGraphicFramePr>
        <p:xfrm>
          <a:off x="542583" y="2048015"/>
          <a:ext cx="8361344" cy="5257800"/>
        </p:xfrm>
        <a:graphic>
          <a:graphicData uri="http://schemas.openxmlformats.org/drawingml/2006/table">
            <a:tbl>
              <a:tblPr/>
              <a:tblGrid>
                <a:gridCol w="4175157"/>
                <a:gridCol w="1586577"/>
                <a:gridCol w="2599610"/>
              </a:tblGrid>
              <a:tr h="73877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20"/>
                        </a:lnSpc>
                        <a:defRPr/>
                      </a:pPr>
                      <a:r>
                        <a:rPr lang="en-US" sz="2114" b="true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Посади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 b="true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Тарифні розряди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 b="true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Посадий оклад, грн, 2026 р.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</a:tr>
              <a:tr h="73877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Голова (заступник голови - для ФСТ "Динамо")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11 867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77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Начальник управління, самостійного відділу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13-14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8 397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77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Начальник відділу у складі управління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11-12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7 356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3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Головний фахівець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10-11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6 836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3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Провідний фахівець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9-10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6 315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3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Фахівець I категорії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8-9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6 003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3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Фахівець II категорії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7-8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5 691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3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Фахівець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6-7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0"/>
                        </a:lnSpc>
                        <a:defRPr/>
                      </a:pPr>
                      <a:r>
                        <a:rPr lang="en-US" sz="21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5 344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9453187" y="2048015"/>
          <a:ext cx="8498094" cy="4705350"/>
        </p:xfrm>
        <a:graphic>
          <a:graphicData uri="http://schemas.openxmlformats.org/drawingml/2006/table">
            <a:tbl>
              <a:tblPr/>
              <a:tblGrid>
                <a:gridCol w="4213420"/>
                <a:gridCol w="1617129"/>
                <a:gridCol w="2667545"/>
              </a:tblGrid>
              <a:tr h="768220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199"/>
                        </a:lnSpc>
                        <a:defRPr/>
                      </a:pPr>
                      <a:r>
                        <a:rPr lang="en-US" b="true" sz="2114" strike="noStrike" u="none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Посади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 b="true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Тарифні розряди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 b="true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Посадий оклад, грн, 2026 р.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</a:tr>
              <a:tr h="76822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Голова (заступник голови - для ФСТ "Динамо")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8 397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22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Начальник самостійного відділу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11-12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7 356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13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Головний фахівець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6 003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13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Провідний фахівець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5 691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13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Фахівець I категорії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5 344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13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Фахівець II категорії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5 032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13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Фахівець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5 032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10" id="10"/>
          <p:cNvGraphicFramePr>
            <a:graphicFrameLocks noGrp="true"/>
          </p:cNvGraphicFramePr>
          <p:nvPr/>
        </p:nvGraphicFramePr>
        <p:xfrm>
          <a:off x="2678837" y="7632363"/>
          <a:ext cx="12930327" cy="2419350"/>
        </p:xfrm>
        <a:graphic>
          <a:graphicData uri="http://schemas.openxmlformats.org/drawingml/2006/table">
            <a:tbl>
              <a:tblPr/>
              <a:tblGrid>
                <a:gridCol w="4801438"/>
                <a:gridCol w="3278085"/>
                <a:gridCol w="4850804"/>
              </a:tblGrid>
              <a:tr h="483870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199"/>
                        </a:lnSpc>
                        <a:defRPr/>
                      </a:pPr>
                      <a:r>
                        <a:rPr lang="en-US" b="true" sz="2114" strike="noStrike" u="none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Посади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 b="true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Тарифні розряди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 b="true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Посадий оклад, грн, 2026 р.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</a:tr>
              <a:tr h="48387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Голова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6 836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87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Головний фахівець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6 003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87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Провідний фахівець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5 344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87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Фахівець I категорії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03"/>
                        </a:lnSpc>
                        <a:defRPr/>
                      </a:pPr>
                      <a:r>
                        <a:rPr lang="en-US" sz="221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4 719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11" id="11"/>
          <p:cNvSpPr txBox="true"/>
          <p:nvPr/>
        </p:nvSpPr>
        <p:spPr>
          <a:xfrm rot="0">
            <a:off x="12020327" y="1521152"/>
            <a:ext cx="3363813" cy="39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 b="true">
                <a:solidFill>
                  <a:srgbClr val="0A2C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Областні осередки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177229" y="1489050"/>
            <a:ext cx="3237210" cy="39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 b="true">
                <a:solidFill>
                  <a:srgbClr val="0A2C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Центральний офіс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453187" y="7104296"/>
            <a:ext cx="3194844" cy="393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529" b="true">
                <a:solidFill>
                  <a:srgbClr val="0A2C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Районні осередки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60755" y="268226"/>
            <a:ext cx="9766489" cy="1027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9"/>
              </a:lnSpc>
              <a:spcBef>
                <a:spcPct val="0"/>
              </a:spcBef>
            </a:pPr>
            <a:r>
              <a:rPr lang="en-US" b="true" sz="6035">
                <a:solidFill>
                  <a:srgbClr val="2B6318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Організаційна діяльність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05265" y="6332704"/>
            <a:ext cx="6336102" cy="1027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35"/>
              </a:lnSpc>
              <a:spcBef>
                <a:spcPct val="0"/>
              </a:spcBef>
            </a:pPr>
            <a:r>
              <a:rPr lang="en-US" sz="2953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Проведено засідання Президії ГО “ВФСТ “Колос”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03688" y="7541755"/>
            <a:ext cx="7655971" cy="404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6"/>
              </a:lnSpc>
            </a:pPr>
            <a:r>
              <a:rPr lang="en-US" sz="2637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14 березня 2025 року - онлайн-формат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13617" y="8128438"/>
            <a:ext cx="7646043" cy="404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6"/>
              </a:lnSpc>
            </a:pPr>
            <a:r>
              <a:rPr lang="en-US" sz="2637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13 травня 2025 р. в м. Київ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23546" y="8714158"/>
            <a:ext cx="6353037" cy="404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6"/>
              </a:lnSpc>
            </a:pPr>
            <a:r>
              <a:rPr lang="en-US" sz="2637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24 жовтня 2025 р. в онлайн-форматі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33474" y="9357028"/>
            <a:ext cx="6879683" cy="404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6"/>
              </a:lnSpc>
            </a:pPr>
            <a:r>
              <a:rPr lang="en-US" sz="2637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24 грудня 2025 р. в онлайн-форматі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33475" y="7613378"/>
            <a:ext cx="271025" cy="271025"/>
          </a:xfrm>
          <a:custGeom>
            <a:avLst/>
            <a:gdLst/>
            <a:ahLst/>
            <a:cxnLst/>
            <a:rect r="r" b="b" t="t" l="l"/>
            <a:pathLst>
              <a:path h="271025" w="271025">
                <a:moveTo>
                  <a:pt x="0" y="0"/>
                </a:moveTo>
                <a:lnTo>
                  <a:pt x="271026" y="0"/>
                </a:lnTo>
                <a:lnTo>
                  <a:pt x="271026" y="271025"/>
                </a:lnTo>
                <a:lnTo>
                  <a:pt x="0" y="27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33475" y="8200060"/>
            <a:ext cx="271025" cy="271025"/>
          </a:xfrm>
          <a:custGeom>
            <a:avLst/>
            <a:gdLst/>
            <a:ahLst/>
            <a:cxnLst/>
            <a:rect r="r" b="b" t="t" l="l"/>
            <a:pathLst>
              <a:path h="271025" w="271025">
                <a:moveTo>
                  <a:pt x="0" y="0"/>
                </a:moveTo>
                <a:lnTo>
                  <a:pt x="271026" y="0"/>
                </a:lnTo>
                <a:lnTo>
                  <a:pt x="271026" y="271025"/>
                </a:lnTo>
                <a:lnTo>
                  <a:pt x="0" y="27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33475" y="8785780"/>
            <a:ext cx="271025" cy="271025"/>
          </a:xfrm>
          <a:custGeom>
            <a:avLst/>
            <a:gdLst/>
            <a:ahLst/>
            <a:cxnLst/>
            <a:rect r="r" b="b" t="t" l="l"/>
            <a:pathLst>
              <a:path h="271025" w="271025">
                <a:moveTo>
                  <a:pt x="0" y="0"/>
                </a:moveTo>
                <a:lnTo>
                  <a:pt x="271026" y="0"/>
                </a:lnTo>
                <a:lnTo>
                  <a:pt x="271026" y="271025"/>
                </a:lnTo>
                <a:lnTo>
                  <a:pt x="0" y="27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33475" y="9428650"/>
            <a:ext cx="271025" cy="271025"/>
          </a:xfrm>
          <a:custGeom>
            <a:avLst/>
            <a:gdLst/>
            <a:ahLst/>
            <a:cxnLst/>
            <a:rect r="r" b="b" t="t" l="l"/>
            <a:pathLst>
              <a:path h="271025" w="271025">
                <a:moveTo>
                  <a:pt x="0" y="0"/>
                </a:moveTo>
                <a:lnTo>
                  <a:pt x="271026" y="0"/>
                </a:lnTo>
                <a:lnTo>
                  <a:pt x="271026" y="271025"/>
                </a:lnTo>
                <a:lnTo>
                  <a:pt x="0" y="27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9120" y="6571327"/>
            <a:ext cx="744568" cy="689607"/>
          </a:xfrm>
          <a:custGeom>
            <a:avLst/>
            <a:gdLst/>
            <a:ahLst/>
            <a:cxnLst/>
            <a:rect r="r" b="b" t="t" l="l"/>
            <a:pathLst>
              <a:path h="689607" w="744568">
                <a:moveTo>
                  <a:pt x="0" y="0"/>
                </a:moveTo>
                <a:lnTo>
                  <a:pt x="744568" y="0"/>
                </a:lnTo>
                <a:lnTo>
                  <a:pt x="744568" y="689607"/>
                </a:lnTo>
                <a:lnTo>
                  <a:pt x="0" y="6896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805265" y="1715490"/>
            <a:ext cx="11695665" cy="57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4"/>
              </a:lnSpc>
              <a:spcBef>
                <a:spcPct val="0"/>
              </a:spcBef>
            </a:pPr>
            <a:r>
              <a:rPr lang="en-US" b="true" sz="3410">
                <a:solidFill>
                  <a:srgbClr val="CB0A1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Проведено ХІІІ черговий З’їзд ГО “ВФСТ “Колос”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545494" y="1617141"/>
            <a:ext cx="907348" cy="840371"/>
          </a:xfrm>
          <a:custGeom>
            <a:avLst/>
            <a:gdLst/>
            <a:ahLst/>
            <a:cxnLst/>
            <a:rect r="r" b="b" t="t" l="l"/>
            <a:pathLst>
              <a:path h="840371" w="907348">
                <a:moveTo>
                  <a:pt x="0" y="0"/>
                </a:moveTo>
                <a:lnTo>
                  <a:pt x="907349" y="0"/>
                </a:lnTo>
                <a:lnTo>
                  <a:pt x="907349" y="840371"/>
                </a:lnTo>
                <a:lnTo>
                  <a:pt x="0" y="8403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503688" y="2638525"/>
            <a:ext cx="14236624" cy="124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18 червня 2025 року були підбиті підсумки діяльності Товариства «Колос» в період 2020-2025 р. р., обрано керівника організації, членів Президії, Ревізійну комісію, внесені зміни до Статуту ГО «ВФСТ «Колос» тощо.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999168" y="2920819"/>
            <a:ext cx="250204" cy="250204"/>
          </a:xfrm>
          <a:custGeom>
            <a:avLst/>
            <a:gdLst/>
            <a:ahLst/>
            <a:cxnLst/>
            <a:rect r="r" b="b" t="t" l="l"/>
            <a:pathLst>
              <a:path h="250204" w="250204">
                <a:moveTo>
                  <a:pt x="0" y="0"/>
                </a:moveTo>
                <a:lnTo>
                  <a:pt x="250205" y="0"/>
                </a:lnTo>
                <a:lnTo>
                  <a:pt x="250205" y="250204"/>
                </a:lnTo>
                <a:lnTo>
                  <a:pt x="0" y="25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827495" y="4245570"/>
            <a:ext cx="15206775" cy="583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1"/>
              </a:lnSpc>
              <a:spcBef>
                <a:spcPct val="0"/>
              </a:spcBef>
            </a:pPr>
            <a:r>
              <a:rPr lang="en-US" b="true" sz="3408">
                <a:solidFill>
                  <a:srgbClr val="CB0A1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Проведено ХIV позачерговий З’їзд ГО “ВФСТ “Колос”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545494" y="4210374"/>
            <a:ext cx="907348" cy="840371"/>
          </a:xfrm>
          <a:custGeom>
            <a:avLst/>
            <a:gdLst/>
            <a:ahLst/>
            <a:cxnLst/>
            <a:rect r="r" b="b" t="t" l="l"/>
            <a:pathLst>
              <a:path h="840371" w="907348">
                <a:moveTo>
                  <a:pt x="0" y="0"/>
                </a:moveTo>
                <a:lnTo>
                  <a:pt x="907349" y="0"/>
                </a:lnTo>
                <a:lnTo>
                  <a:pt x="907349" y="840371"/>
                </a:lnTo>
                <a:lnTo>
                  <a:pt x="0" y="8403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553073" y="5066882"/>
            <a:ext cx="14236624" cy="827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</a:pPr>
            <a:r>
              <a:rPr lang="en-US" sz="2629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11 грудня 2025 року  було затверджено нову редакцію Статуту, який згодом був затверджений в Міністерстві юстиції України. 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999168" y="5323893"/>
            <a:ext cx="250204" cy="250204"/>
          </a:xfrm>
          <a:custGeom>
            <a:avLst/>
            <a:gdLst/>
            <a:ahLst/>
            <a:cxnLst/>
            <a:rect r="r" b="b" t="t" l="l"/>
            <a:pathLst>
              <a:path h="250204" w="250204">
                <a:moveTo>
                  <a:pt x="0" y="0"/>
                </a:moveTo>
                <a:lnTo>
                  <a:pt x="250205" y="0"/>
                </a:lnTo>
                <a:lnTo>
                  <a:pt x="250205" y="250204"/>
                </a:lnTo>
                <a:lnTo>
                  <a:pt x="0" y="25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0832619" y="6564271"/>
            <a:ext cx="6548516" cy="1033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1"/>
              </a:lnSpc>
              <a:spcBef>
                <a:spcPct val="0"/>
              </a:spcBef>
            </a:pPr>
            <a:r>
              <a:rPr lang="en-US" sz="2972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Укладено договори про співпрацю: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599237" y="7865353"/>
            <a:ext cx="7477635" cy="416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7"/>
              </a:lnSpc>
            </a:pPr>
            <a:r>
              <a:rPr lang="en-US" sz="265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Міністерство молоді та спорту України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0025397" y="7946895"/>
            <a:ext cx="272749" cy="272749"/>
          </a:xfrm>
          <a:custGeom>
            <a:avLst/>
            <a:gdLst/>
            <a:ahLst/>
            <a:cxnLst/>
            <a:rect r="r" b="b" t="t" l="l"/>
            <a:pathLst>
              <a:path h="272749" w="272749">
                <a:moveTo>
                  <a:pt x="0" y="0"/>
                </a:moveTo>
                <a:lnTo>
                  <a:pt x="272749" y="0"/>
                </a:lnTo>
                <a:lnTo>
                  <a:pt x="272749" y="272749"/>
                </a:lnTo>
                <a:lnTo>
                  <a:pt x="0" y="272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0599237" y="8562047"/>
            <a:ext cx="6379427" cy="83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17"/>
              </a:lnSpc>
            </a:pPr>
            <a:r>
              <a:rPr lang="en-US" sz="2654" i="true">
                <a:solidFill>
                  <a:srgbClr val="06252B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Національний олімпійський комітет України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0025397" y="8643590"/>
            <a:ext cx="272749" cy="272749"/>
          </a:xfrm>
          <a:custGeom>
            <a:avLst/>
            <a:gdLst/>
            <a:ahLst/>
            <a:cxnLst/>
            <a:rect r="r" b="b" t="t" l="l"/>
            <a:pathLst>
              <a:path h="272749" w="272749">
                <a:moveTo>
                  <a:pt x="0" y="0"/>
                </a:moveTo>
                <a:lnTo>
                  <a:pt x="272749" y="0"/>
                </a:lnTo>
                <a:lnTo>
                  <a:pt x="272749" y="272749"/>
                </a:lnTo>
                <a:lnTo>
                  <a:pt x="0" y="272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9759735" y="6499582"/>
            <a:ext cx="749304" cy="693994"/>
          </a:xfrm>
          <a:custGeom>
            <a:avLst/>
            <a:gdLst/>
            <a:ahLst/>
            <a:cxnLst/>
            <a:rect r="r" b="b" t="t" l="l"/>
            <a:pathLst>
              <a:path h="693994" w="749304">
                <a:moveTo>
                  <a:pt x="0" y="0"/>
                </a:moveTo>
                <a:lnTo>
                  <a:pt x="749304" y="0"/>
                </a:lnTo>
                <a:lnTo>
                  <a:pt x="749304" y="693993"/>
                </a:lnTo>
                <a:lnTo>
                  <a:pt x="0" y="69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46865" y="1547329"/>
            <a:ext cx="1832615" cy="3930541"/>
          </a:xfrm>
          <a:custGeom>
            <a:avLst/>
            <a:gdLst/>
            <a:ahLst/>
            <a:cxnLst/>
            <a:rect r="r" b="b" t="t" l="l"/>
            <a:pathLst>
              <a:path h="3930541" w="1832615">
                <a:moveTo>
                  <a:pt x="0" y="0"/>
                </a:moveTo>
                <a:lnTo>
                  <a:pt x="1832614" y="0"/>
                </a:lnTo>
                <a:lnTo>
                  <a:pt x="1832614" y="3930541"/>
                </a:lnTo>
                <a:lnTo>
                  <a:pt x="0" y="3930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17744" y="5812531"/>
            <a:ext cx="4079313" cy="1241742"/>
          </a:xfrm>
          <a:custGeom>
            <a:avLst/>
            <a:gdLst/>
            <a:ahLst/>
            <a:cxnLst/>
            <a:rect r="r" b="b" t="t" l="l"/>
            <a:pathLst>
              <a:path h="1241742" w="4079313">
                <a:moveTo>
                  <a:pt x="0" y="0"/>
                </a:moveTo>
                <a:lnTo>
                  <a:pt x="4079313" y="0"/>
                </a:lnTo>
                <a:lnTo>
                  <a:pt x="4079313" y="1241742"/>
                </a:lnTo>
                <a:lnTo>
                  <a:pt x="0" y="1241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95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375688" y="7080471"/>
            <a:ext cx="3431343" cy="2958054"/>
          </a:xfrm>
          <a:custGeom>
            <a:avLst/>
            <a:gdLst/>
            <a:ahLst/>
            <a:cxnLst/>
            <a:rect r="r" b="b" t="t" l="l"/>
            <a:pathLst>
              <a:path h="2958054" w="3431343">
                <a:moveTo>
                  <a:pt x="0" y="0"/>
                </a:moveTo>
                <a:lnTo>
                  <a:pt x="3431343" y="0"/>
                </a:lnTo>
                <a:lnTo>
                  <a:pt x="3431343" y="2958054"/>
                </a:lnTo>
                <a:lnTo>
                  <a:pt x="0" y="2958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87557" y="5408863"/>
            <a:ext cx="2405074" cy="2336845"/>
          </a:xfrm>
          <a:custGeom>
            <a:avLst/>
            <a:gdLst/>
            <a:ahLst/>
            <a:cxnLst/>
            <a:rect r="r" b="b" t="t" l="l"/>
            <a:pathLst>
              <a:path h="2336845" w="2405074">
                <a:moveTo>
                  <a:pt x="0" y="0"/>
                </a:moveTo>
                <a:lnTo>
                  <a:pt x="2405073" y="0"/>
                </a:lnTo>
                <a:lnTo>
                  <a:pt x="2405073" y="2336844"/>
                </a:lnTo>
                <a:lnTo>
                  <a:pt x="0" y="23368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90736" y="5633935"/>
            <a:ext cx="2987573" cy="1920703"/>
          </a:xfrm>
          <a:custGeom>
            <a:avLst/>
            <a:gdLst/>
            <a:ahLst/>
            <a:cxnLst/>
            <a:rect r="r" b="b" t="t" l="l"/>
            <a:pathLst>
              <a:path h="1920703" w="2987573">
                <a:moveTo>
                  <a:pt x="0" y="0"/>
                </a:moveTo>
                <a:lnTo>
                  <a:pt x="2987574" y="0"/>
                </a:lnTo>
                <a:lnTo>
                  <a:pt x="2987574" y="1920703"/>
                </a:lnTo>
                <a:lnTo>
                  <a:pt x="0" y="1920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7533" t="-1141" r="0" b="-1141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549924" y="5292230"/>
            <a:ext cx="2303494" cy="2734118"/>
          </a:xfrm>
          <a:custGeom>
            <a:avLst/>
            <a:gdLst/>
            <a:ahLst/>
            <a:cxnLst/>
            <a:rect r="r" b="b" t="t" l="l"/>
            <a:pathLst>
              <a:path h="2734118" w="2303494">
                <a:moveTo>
                  <a:pt x="0" y="0"/>
                </a:moveTo>
                <a:lnTo>
                  <a:pt x="2303494" y="0"/>
                </a:lnTo>
                <a:lnTo>
                  <a:pt x="2303494" y="2734118"/>
                </a:lnTo>
                <a:lnTo>
                  <a:pt x="0" y="27341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2117412"/>
            <a:ext cx="5432058" cy="2790375"/>
          </a:xfrm>
          <a:custGeom>
            <a:avLst/>
            <a:gdLst/>
            <a:ahLst/>
            <a:cxnLst/>
            <a:rect r="r" b="b" t="t" l="l"/>
            <a:pathLst>
              <a:path h="2790375" w="5432058">
                <a:moveTo>
                  <a:pt x="0" y="0"/>
                </a:moveTo>
                <a:lnTo>
                  <a:pt x="5432058" y="0"/>
                </a:lnTo>
                <a:lnTo>
                  <a:pt x="5432058" y="2790375"/>
                </a:lnTo>
                <a:lnTo>
                  <a:pt x="0" y="27903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740" t="-31506" r="-20759" b="-21847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803404" y="2174609"/>
            <a:ext cx="3765236" cy="2675982"/>
          </a:xfrm>
          <a:custGeom>
            <a:avLst/>
            <a:gdLst/>
            <a:ahLst/>
            <a:cxnLst/>
            <a:rect r="r" b="b" t="t" l="l"/>
            <a:pathLst>
              <a:path h="2675982" w="3765236">
                <a:moveTo>
                  <a:pt x="0" y="0"/>
                </a:moveTo>
                <a:lnTo>
                  <a:pt x="3765237" y="0"/>
                </a:lnTo>
                <a:lnTo>
                  <a:pt x="3765237" y="2675982"/>
                </a:lnTo>
                <a:lnTo>
                  <a:pt x="0" y="2675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19434" r="0" b="-2127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738076" y="1906562"/>
            <a:ext cx="4034526" cy="3385668"/>
          </a:xfrm>
          <a:custGeom>
            <a:avLst/>
            <a:gdLst/>
            <a:ahLst/>
            <a:cxnLst/>
            <a:rect r="r" b="b" t="t" l="l"/>
            <a:pathLst>
              <a:path h="3385668" w="4034526">
                <a:moveTo>
                  <a:pt x="0" y="0"/>
                </a:moveTo>
                <a:lnTo>
                  <a:pt x="4034526" y="0"/>
                </a:lnTo>
                <a:lnTo>
                  <a:pt x="4034526" y="3385668"/>
                </a:lnTo>
                <a:lnTo>
                  <a:pt x="0" y="33856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6462" t="0" r="-3161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878816" y="5082353"/>
            <a:ext cx="1885117" cy="2472285"/>
          </a:xfrm>
          <a:custGeom>
            <a:avLst/>
            <a:gdLst/>
            <a:ahLst/>
            <a:cxnLst/>
            <a:rect r="r" b="b" t="t" l="l"/>
            <a:pathLst>
              <a:path h="2472285" w="1885117">
                <a:moveTo>
                  <a:pt x="0" y="0"/>
                </a:moveTo>
                <a:lnTo>
                  <a:pt x="1885117" y="0"/>
                </a:lnTo>
                <a:lnTo>
                  <a:pt x="1885117" y="2472285"/>
                </a:lnTo>
                <a:lnTo>
                  <a:pt x="0" y="24722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50850" y="7459860"/>
            <a:ext cx="2570524" cy="2434403"/>
          </a:xfrm>
          <a:custGeom>
            <a:avLst/>
            <a:gdLst/>
            <a:ahLst/>
            <a:cxnLst/>
            <a:rect r="r" b="b" t="t" l="l"/>
            <a:pathLst>
              <a:path h="2434403" w="2570524">
                <a:moveTo>
                  <a:pt x="0" y="0"/>
                </a:moveTo>
                <a:lnTo>
                  <a:pt x="2570524" y="0"/>
                </a:lnTo>
                <a:lnTo>
                  <a:pt x="2570524" y="2434403"/>
                </a:lnTo>
                <a:lnTo>
                  <a:pt x="0" y="24344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9619" t="0" r="-40633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821374" y="7459860"/>
            <a:ext cx="3790363" cy="2926512"/>
          </a:xfrm>
          <a:custGeom>
            <a:avLst/>
            <a:gdLst/>
            <a:ahLst/>
            <a:cxnLst/>
            <a:rect r="r" b="b" t="t" l="l"/>
            <a:pathLst>
              <a:path h="2926512" w="3790363">
                <a:moveTo>
                  <a:pt x="0" y="0"/>
                </a:moveTo>
                <a:lnTo>
                  <a:pt x="3790363" y="0"/>
                </a:lnTo>
                <a:lnTo>
                  <a:pt x="3790363" y="2926512"/>
                </a:lnTo>
                <a:lnTo>
                  <a:pt x="0" y="29265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807031" y="7300734"/>
            <a:ext cx="2609153" cy="2593529"/>
          </a:xfrm>
          <a:custGeom>
            <a:avLst/>
            <a:gdLst/>
            <a:ahLst/>
            <a:cxnLst/>
            <a:rect r="r" b="b" t="t" l="l"/>
            <a:pathLst>
              <a:path h="2593529" w="2609153">
                <a:moveTo>
                  <a:pt x="0" y="0"/>
                </a:moveTo>
                <a:lnTo>
                  <a:pt x="2609152" y="0"/>
                </a:lnTo>
                <a:lnTo>
                  <a:pt x="2609152" y="2593529"/>
                </a:lnTo>
                <a:lnTo>
                  <a:pt x="0" y="259352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139600" y="7862340"/>
            <a:ext cx="4638710" cy="2176185"/>
          </a:xfrm>
          <a:custGeom>
            <a:avLst/>
            <a:gdLst/>
            <a:ahLst/>
            <a:cxnLst/>
            <a:rect r="r" b="b" t="t" l="l"/>
            <a:pathLst>
              <a:path h="2176185" w="4638710">
                <a:moveTo>
                  <a:pt x="0" y="0"/>
                </a:moveTo>
                <a:lnTo>
                  <a:pt x="4638710" y="0"/>
                </a:lnTo>
                <a:lnTo>
                  <a:pt x="4638710" y="2176185"/>
                </a:lnTo>
                <a:lnTo>
                  <a:pt x="0" y="21761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549924" y="329283"/>
            <a:ext cx="9188153" cy="1027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9"/>
              </a:lnSpc>
              <a:spcBef>
                <a:spcPct val="0"/>
              </a:spcBef>
            </a:pPr>
            <a:r>
              <a:rPr lang="en-US" b="true" sz="6035">
                <a:solidFill>
                  <a:srgbClr val="0A2C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Партнери ВФСТ “Колос”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54172" y="1409947"/>
            <a:ext cx="9144266" cy="1324197"/>
            <a:chOff x="0" y="0"/>
            <a:chExt cx="2264430" cy="3279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64430" cy="327916"/>
            </a:xfrm>
            <a:custGeom>
              <a:avLst/>
              <a:gdLst/>
              <a:ahLst/>
              <a:cxnLst/>
              <a:rect r="r" b="b" t="t" l="l"/>
              <a:pathLst>
                <a:path h="327916" w="2264430">
                  <a:moveTo>
                    <a:pt x="43179" y="0"/>
                  </a:moveTo>
                  <a:lnTo>
                    <a:pt x="2221251" y="0"/>
                  </a:lnTo>
                  <a:cubicBezTo>
                    <a:pt x="2232703" y="0"/>
                    <a:pt x="2243686" y="4549"/>
                    <a:pt x="2251783" y="12647"/>
                  </a:cubicBezTo>
                  <a:cubicBezTo>
                    <a:pt x="2259881" y="20744"/>
                    <a:pt x="2264430" y="31727"/>
                    <a:pt x="2264430" y="43179"/>
                  </a:cubicBezTo>
                  <a:lnTo>
                    <a:pt x="2264430" y="284737"/>
                  </a:lnTo>
                  <a:cubicBezTo>
                    <a:pt x="2264430" y="308584"/>
                    <a:pt x="2245098" y="327916"/>
                    <a:pt x="2221251" y="327916"/>
                  </a:cubicBezTo>
                  <a:lnTo>
                    <a:pt x="43179" y="327916"/>
                  </a:lnTo>
                  <a:cubicBezTo>
                    <a:pt x="31727" y="327916"/>
                    <a:pt x="20744" y="323367"/>
                    <a:pt x="12647" y="315269"/>
                  </a:cubicBezTo>
                  <a:cubicBezTo>
                    <a:pt x="4549" y="307172"/>
                    <a:pt x="0" y="296189"/>
                    <a:pt x="0" y="284737"/>
                  </a:cubicBezTo>
                  <a:lnTo>
                    <a:pt x="0" y="43179"/>
                  </a:lnTo>
                  <a:cubicBezTo>
                    <a:pt x="0" y="31727"/>
                    <a:pt x="4549" y="20744"/>
                    <a:pt x="12647" y="12647"/>
                  </a:cubicBezTo>
                  <a:cubicBezTo>
                    <a:pt x="20744" y="4549"/>
                    <a:pt x="31727" y="0"/>
                    <a:pt x="43179" y="0"/>
                  </a:cubicBezTo>
                  <a:close/>
                </a:path>
              </a:pathLst>
            </a:custGeom>
            <a:solidFill>
              <a:srgbClr val="00A1FF"/>
            </a:solidFill>
            <a:ln w="19050" cap="rnd">
              <a:solidFill>
                <a:srgbClr val="234C67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264430" cy="3660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461090" y="64943"/>
            <a:ext cx="11793538" cy="1027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9"/>
              </a:lnSpc>
              <a:spcBef>
                <a:spcPct val="0"/>
              </a:spcBef>
            </a:pPr>
            <a:r>
              <a:rPr lang="en-US" b="true" sz="6035">
                <a:solidFill>
                  <a:srgbClr val="7C411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Структура товариства “Колос”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21674" y="1540619"/>
            <a:ext cx="8952895" cy="1028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7"/>
              </a:lnSpc>
              <a:spcBef>
                <a:spcPct val="0"/>
              </a:spcBef>
            </a:pPr>
            <a:r>
              <a:rPr lang="en-US" b="true" sz="2769">
                <a:solidFill>
                  <a:srgbClr val="FFFFFF"/>
                </a:solidFill>
                <a:latin typeface="Libra Sans Bold"/>
                <a:ea typeface="Libra Sans Bold"/>
                <a:cs typeface="Libra Sans Bold"/>
                <a:sym typeface="Libra Sans Bold"/>
              </a:rPr>
              <a:t>Громадська організація «Всеукраїнське фізкультурно-спортивне товариство “Колос”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49285" y="3759363"/>
            <a:ext cx="4925487" cy="869000"/>
            <a:chOff x="0" y="0"/>
            <a:chExt cx="1219717" cy="2151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19717" cy="215194"/>
            </a:xfrm>
            <a:custGeom>
              <a:avLst/>
              <a:gdLst/>
              <a:ahLst/>
              <a:cxnLst/>
              <a:rect r="r" b="b" t="t" l="l"/>
              <a:pathLst>
                <a:path h="215194" w="1219717">
                  <a:moveTo>
                    <a:pt x="80162" y="0"/>
                  </a:moveTo>
                  <a:lnTo>
                    <a:pt x="1139555" y="0"/>
                  </a:lnTo>
                  <a:cubicBezTo>
                    <a:pt x="1160816" y="0"/>
                    <a:pt x="1181205" y="8446"/>
                    <a:pt x="1196238" y="23479"/>
                  </a:cubicBezTo>
                  <a:cubicBezTo>
                    <a:pt x="1211272" y="38512"/>
                    <a:pt x="1219717" y="58902"/>
                    <a:pt x="1219717" y="80162"/>
                  </a:cubicBezTo>
                  <a:lnTo>
                    <a:pt x="1219717" y="135032"/>
                  </a:lnTo>
                  <a:cubicBezTo>
                    <a:pt x="1219717" y="156292"/>
                    <a:pt x="1211272" y="176682"/>
                    <a:pt x="1196238" y="191715"/>
                  </a:cubicBezTo>
                  <a:cubicBezTo>
                    <a:pt x="1181205" y="206748"/>
                    <a:pt x="1160816" y="215194"/>
                    <a:pt x="1139555" y="215194"/>
                  </a:cubicBezTo>
                  <a:lnTo>
                    <a:pt x="80162" y="215194"/>
                  </a:lnTo>
                  <a:cubicBezTo>
                    <a:pt x="58902" y="215194"/>
                    <a:pt x="38512" y="206748"/>
                    <a:pt x="23479" y="191715"/>
                  </a:cubicBezTo>
                  <a:cubicBezTo>
                    <a:pt x="8446" y="176682"/>
                    <a:pt x="0" y="156292"/>
                    <a:pt x="0" y="135032"/>
                  </a:cubicBezTo>
                  <a:lnTo>
                    <a:pt x="0" y="80162"/>
                  </a:lnTo>
                  <a:cubicBezTo>
                    <a:pt x="0" y="58902"/>
                    <a:pt x="8446" y="38512"/>
                    <a:pt x="23479" y="23479"/>
                  </a:cubicBezTo>
                  <a:cubicBezTo>
                    <a:pt x="38512" y="8446"/>
                    <a:pt x="58902" y="0"/>
                    <a:pt x="80162" y="0"/>
                  </a:cubicBezTo>
                  <a:close/>
                </a:path>
              </a:pathLst>
            </a:custGeom>
            <a:solidFill>
              <a:srgbClr val="5FB643"/>
            </a:solidFill>
            <a:ln w="19050" cap="rnd">
              <a:solidFill>
                <a:srgbClr val="234C67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219717" cy="2532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44843" y="3918569"/>
            <a:ext cx="3534370" cy="494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  <a:spcBef>
                <a:spcPct val="0"/>
              </a:spcBef>
            </a:pPr>
            <a:r>
              <a:rPr lang="en-US" b="true" sz="2669">
                <a:solidFill>
                  <a:srgbClr val="FFFFFF"/>
                </a:solidFill>
                <a:latin typeface="Libra Sans Bold"/>
                <a:ea typeface="Libra Sans Bold"/>
                <a:cs typeface="Libra Sans Bold"/>
                <a:sym typeface="Libra Sans Bold"/>
              </a:rPr>
              <a:t>ЦШВСМ “Колос” — 1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026082" y="3611329"/>
            <a:ext cx="6000445" cy="1227320"/>
            <a:chOff x="0" y="0"/>
            <a:chExt cx="1485913" cy="30392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85913" cy="303926"/>
            </a:xfrm>
            <a:custGeom>
              <a:avLst/>
              <a:gdLst/>
              <a:ahLst/>
              <a:cxnLst/>
              <a:rect r="r" b="b" t="t" l="l"/>
              <a:pathLst>
                <a:path h="303926" w="1485913">
                  <a:moveTo>
                    <a:pt x="65801" y="0"/>
                  </a:moveTo>
                  <a:lnTo>
                    <a:pt x="1420112" y="0"/>
                  </a:lnTo>
                  <a:cubicBezTo>
                    <a:pt x="1456453" y="0"/>
                    <a:pt x="1485913" y="29460"/>
                    <a:pt x="1485913" y="65801"/>
                  </a:cubicBezTo>
                  <a:lnTo>
                    <a:pt x="1485913" y="238124"/>
                  </a:lnTo>
                  <a:cubicBezTo>
                    <a:pt x="1485913" y="274466"/>
                    <a:pt x="1456453" y="303926"/>
                    <a:pt x="1420112" y="303926"/>
                  </a:cubicBezTo>
                  <a:lnTo>
                    <a:pt x="65801" y="303926"/>
                  </a:lnTo>
                  <a:cubicBezTo>
                    <a:pt x="29460" y="303926"/>
                    <a:pt x="0" y="274466"/>
                    <a:pt x="0" y="238124"/>
                  </a:cubicBezTo>
                  <a:lnTo>
                    <a:pt x="0" y="65801"/>
                  </a:lnTo>
                  <a:cubicBezTo>
                    <a:pt x="0" y="29460"/>
                    <a:pt x="29460" y="0"/>
                    <a:pt x="65801" y="0"/>
                  </a:cubicBezTo>
                  <a:close/>
                </a:path>
              </a:pathLst>
            </a:custGeom>
            <a:solidFill>
              <a:srgbClr val="5FB643"/>
            </a:solidFill>
            <a:ln w="19050" cap="rnd">
              <a:solidFill>
                <a:srgbClr val="234C67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485913" cy="3420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6500945" y="3716694"/>
            <a:ext cx="5050721" cy="97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  <a:spcBef>
                <a:spcPct val="0"/>
              </a:spcBef>
            </a:pPr>
            <a:r>
              <a:rPr lang="en-US" b="true" sz="2669">
                <a:solidFill>
                  <a:srgbClr val="FFFFFF"/>
                </a:solidFill>
                <a:latin typeface="Libra Sans Bold"/>
                <a:ea typeface="Libra Sans Bold"/>
                <a:cs typeface="Libra Sans Bold"/>
                <a:sym typeface="Libra Sans Bold"/>
              </a:rPr>
              <a:t>  Територіальні організації ФСТ “Колос” — 24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727363" y="5941934"/>
            <a:ext cx="4630401" cy="1390661"/>
            <a:chOff x="0" y="0"/>
            <a:chExt cx="1146644" cy="3443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46644" cy="344375"/>
            </a:xfrm>
            <a:custGeom>
              <a:avLst/>
              <a:gdLst/>
              <a:ahLst/>
              <a:cxnLst/>
              <a:rect r="r" b="b" t="t" l="l"/>
              <a:pathLst>
                <a:path h="344375" w="1146644">
                  <a:moveTo>
                    <a:pt x="85271" y="0"/>
                  </a:moveTo>
                  <a:lnTo>
                    <a:pt x="1061373" y="0"/>
                  </a:lnTo>
                  <a:cubicBezTo>
                    <a:pt x="1108467" y="0"/>
                    <a:pt x="1146644" y="38177"/>
                    <a:pt x="1146644" y="85271"/>
                  </a:cubicBezTo>
                  <a:lnTo>
                    <a:pt x="1146644" y="259104"/>
                  </a:lnTo>
                  <a:cubicBezTo>
                    <a:pt x="1146644" y="306198"/>
                    <a:pt x="1108467" y="344375"/>
                    <a:pt x="1061373" y="344375"/>
                  </a:cubicBezTo>
                  <a:lnTo>
                    <a:pt x="85271" y="344375"/>
                  </a:lnTo>
                  <a:cubicBezTo>
                    <a:pt x="38177" y="344375"/>
                    <a:pt x="0" y="306198"/>
                    <a:pt x="0" y="259104"/>
                  </a:cubicBezTo>
                  <a:lnTo>
                    <a:pt x="0" y="85271"/>
                  </a:lnTo>
                  <a:cubicBezTo>
                    <a:pt x="0" y="38177"/>
                    <a:pt x="38177" y="0"/>
                    <a:pt x="85271" y="0"/>
                  </a:cubicBezTo>
                  <a:close/>
                </a:path>
              </a:pathLst>
            </a:custGeom>
            <a:solidFill>
              <a:srgbClr val="FFEB70"/>
            </a:solidFill>
            <a:ln w="19050" cap="rnd">
              <a:solidFill>
                <a:srgbClr val="234C67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146644" cy="382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272997" y="6101140"/>
            <a:ext cx="3539133" cy="97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2669" b="true">
                <a:solidFill>
                  <a:srgbClr val="06252B"/>
                </a:solidFill>
                <a:latin typeface="Libra Sans Bold"/>
                <a:ea typeface="Libra Sans Bold"/>
                <a:cs typeface="Libra Sans Bold"/>
                <a:sym typeface="Libra Sans Bold"/>
              </a:rPr>
              <a:t>ДЮСШ “Колос” — 30</a:t>
            </a:r>
          </a:p>
          <a:p>
            <a:pPr algn="ctr">
              <a:lnSpc>
                <a:spcPts val="3737"/>
              </a:lnSpc>
              <a:spcBef>
                <a:spcPct val="0"/>
              </a:spcBef>
            </a:pPr>
            <a:r>
              <a:rPr lang="en-US" b="true" sz="2669">
                <a:solidFill>
                  <a:srgbClr val="06252B"/>
                </a:solidFill>
                <a:latin typeface="Libra Sans Bold"/>
                <a:ea typeface="Libra Sans Bold"/>
                <a:cs typeface="Libra Sans Bold"/>
                <a:sym typeface="Libra Sans Bold"/>
              </a:rPr>
              <a:t>СДЮСШОР — 2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6609365" y="5912953"/>
            <a:ext cx="4833880" cy="1448623"/>
            <a:chOff x="0" y="0"/>
            <a:chExt cx="1197032" cy="35872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97032" cy="358728"/>
            </a:xfrm>
            <a:custGeom>
              <a:avLst/>
              <a:gdLst/>
              <a:ahLst/>
              <a:cxnLst/>
              <a:rect r="r" b="b" t="t" l="l"/>
              <a:pathLst>
                <a:path h="358728" w="1197032">
                  <a:moveTo>
                    <a:pt x="81681" y="0"/>
                  </a:moveTo>
                  <a:lnTo>
                    <a:pt x="1115351" y="0"/>
                  </a:lnTo>
                  <a:cubicBezTo>
                    <a:pt x="1160462" y="0"/>
                    <a:pt x="1197032" y="36570"/>
                    <a:pt x="1197032" y="81681"/>
                  </a:cubicBezTo>
                  <a:lnTo>
                    <a:pt x="1197032" y="277047"/>
                  </a:lnTo>
                  <a:cubicBezTo>
                    <a:pt x="1197032" y="298710"/>
                    <a:pt x="1188427" y="319486"/>
                    <a:pt x="1173108" y="334804"/>
                  </a:cubicBezTo>
                  <a:cubicBezTo>
                    <a:pt x="1157790" y="350122"/>
                    <a:pt x="1137014" y="358728"/>
                    <a:pt x="1115351" y="358728"/>
                  </a:cubicBezTo>
                  <a:lnTo>
                    <a:pt x="81681" y="358728"/>
                  </a:lnTo>
                  <a:cubicBezTo>
                    <a:pt x="60018" y="358728"/>
                    <a:pt x="39242" y="350122"/>
                    <a:pt x="23924" y="334804"/>
                  </a:cubicBezTo>
                  <a:cubicBezTo>
                    <a:pt x="8606" y="319486"/>
                    <a:pt x="0" y="298710"/>
                    <a:pt x="0" y="277047"/>
                  </a:cubicBezTo>
                  <a:lnTo>
                    <a:pt x="0" y="81681"/>
                  </a:lnTo>
                  <a:cubicBezTo>
                    <a:pt x="0" y="60018"/>
                    <a:pt x="8606" y="39242"/>
                    <a:pt x="23924" y="23924"/>
                  </a:cubicBezTo>
                  <a:cubicBezTo>
                    <a:pt x="39242" y="8606"/>
                    <a:pt x="60018" y="0"/>
                    <a:pt x="81681" y="0"/>
                  </a:cubicBezTo>
                  <a:close/>
                </a:path>
              </a:pathLst>
            </a:custGeom>
            <a:solidFill>
              <a:srgbClr val="FFEB70"/>
            </a:solidFill>
            <a:ln w="19050" cap="rnd">
              <a:solidFill>
                <a:srgbClr val="234C67"/>
              </a:solidFill>
              <a:prstDash val="solid"/>
              <a:round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1197032" cy="3968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6947606" y="6088303"/>
            <a:ext cx="4110347" cy="97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  <a:spcBef>
                <a:spcPct val="0"/>
              </a:spcBef>
            </a:pPr>
            <a:r>
              <a:rPr lang="en-US" b="true" sz="2669">
                <a:solidFill>
                  <a:srgbClr val="06252B"/>
                </a:solidFill>
                <a:latin typeface="Libra Sans Bold"/>
                <a:ea typeface="Libra Sans Bold"/>
                <a:cs typeface="Libra Sans Bold"/>
                <a:sym typeface="Libra Sans Bold"/>
              </a:rPr>
              <a:t>Місцеві осередки “Колос” — 232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271285" y="8362909"/>
            <a:ext cx="6500779" cy="1352436"/>
            <a:chOff x="0" y="0"/>
            <a:chExt cx="1609813" cy="33490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609813" cy="334909"/>
            </a:xfrm>
            <a:custGeom>
              <a:avLst/>
              <a:gdLst/>
              <a:ahLst/>
              <a:cxnLst/>
              <a:rect r="r" b="b" t="t" l="l"/>
              <a:pathLst>
                <a:path h="334909" w="1609813">
                  <a:moveTo>
                    <a:pt x="60737" y="0"/>
                  </a:moveTo>
                  <a:lnTo>
                    <a:pt x="1549076" y="0"/>
                  </a:lnTo>
                  <a:cubicBezTo>
                    <a:pt x="1565184" y="0"/>
                    <a:pt x="1580633" y="6399"/>
                    <a:pt x="1592024" y="17789"/>
                  </a:cubicBezTo>
                  <a:cubicBezTo>
                    <a:pt x="1603414" y="29180"/>
                    <a:pt x="1609813" y="44629"/>
                    <a:pt x="1609813" y="60737"/>
                  </a:cubicBezTo>
                  <a:lnTo>
                    <a:pt x="1609813" y="274172"/>
                  </a:lnTo>
                  <a:cubicBezTo>
                    <a:pt x="1609813" y="307716"/>
                    <a:pt x="1582620" y="334909"/>
                    <a:pt x="1549076" y="334909"/>
                  </a:cubicBezTo>
                  <a:lnTo>
                    <a:pt x="60737" y="334909"/>
                  </a:lnTo>
                  <a:cubicBezTo>
                    <a:pt x="44629" y="334909"/>
                    <a:pt x="29180" y="328510"/>
                    <a:pt x="17789" y="317119"/>
                  </a:cubicBezTo>
                  <a:cubicBezTo>
                    <a:pt x="6399" y="305729"/>
                    <a:pt x="0" y="290280"/>
                    <a:pt x="0" y="274172"/>
                  </a:cubicBezTo>
                  <a:lnTo>
                    <a:pt x="0" y="60737"/>
                  </a:lnTo>
                  <a:cubicBezTo>
                    <a:pt x="0" y="44629"/>
                    <a:pt x="6399" y="29180"/>
                    <a:pt x="17789" y="17789"/>
                  </a:cubicBezTo>
                  <a:cubicBezTo>
                    <a:pt x="29180" y="6399"/>
                    <a:pt x="44629" y="0"/>
                    <a:pt x="60737" y="0"/>
                  </a:cubicBezTo>
                  <a:close/>
                </a:path>
              </a:pathLst>
            </a:custGeom>
            <a:solidFill>
              <a:srgbClr val="C3E9FF"/>
            </a:solidFill>
            <a:ln w="19050" cap="rnd">
              <a:solidFill>
                <a:srgbClr val="234C67"/>
              </a:solidFill>
              <a:prstDash val="solid"/>
              <a:round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609813" cy="3730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350557" y="8543957"/>
            <a:ext cx="6218218" cy="994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8"/>
              </a:lnSpc>
              <a:spcBef>
                <a:spcPct val="0"/>
              </a:spcBef>
            </a:pPr>
            <a:r>
              <a:rPr lang="en-US" b="true" sz="2712">
                <a:solidFill>
                  <a:srgbClr val="06252B"/>
                </a:solidFill>
                <a:latin typeface="Libra Sans Bold"/>
                <a:ea typeface="Libra Sans Bold"/>
                <a:cs typeface="Libra Sans Bold"/>
                <a:sym typeface="Libra Sans Bold"/>
              </a:rPr>
              <a:t>Первинні осередки (установи, організації) — 393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2515404" y="3639019"/>
            <a:ext cx="5231554" cy="1247255"/>
            <a:chOff x="0" y="0"/>
            <a:chExt cx="1295510" cy="30886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295510" cy="308862"/>
            </a:xfrm>
            <a:custGeom>
              <a:avLst/>
              <a:gdLst/>
              <a:ahLst/>
              <a:cxnLst/>
              <a:rect r="r" b="b" t="t" l="l"/>
              <a:pathLst>
                <a:path h="308862" w="1295510">
                  <a:moveTo>
                    <a:pt x="75472" y="0"/>
                  </a:moveTo>
                  <a:lnTo>
                    <a:pt x="1220038" y="0"/>
                  </a:lnTo>
                  <a:cubicBezTo>
                    <a:pt x="1240054" y="0"/>
                    <a:pt x="1259251" y="7952"/>
                    <a:pt x="1273405" y="22105"/>
                  </a:cubicBezTo>
                  <a:cubicBezTo>
                    <a:pt x="1287558" y="36259"/>
                    <a:pt x="1295510" y="55456"/>
                    <a:pt x="1295510" y="75472"/>
                  </a:cubicBezTo>
                  <a:lnTo>
                    <a:pt x="1295510" y="233390"/>
                  </a:lnTo>
                  <a:cubicBezTo>
                    <a:pt x="1295510" y="253407"/>
                    <a:pt x="1287558" y="272603"/>
                    <a:pt x="1273405" y="286757"/>
                  </a:cubicBezTo>
                  <a:cubicBezTo>
                    <a:pt x="1259251" y="300911"/>
                    <a:pt x="1240054" y="308862"/>
                    <a:pt x="1220038" y="308862"/>
                  </a:cubicBezTo>
                  <a:lnTo>
                    <a:pt x="75472" y="308862"/>
                  </a:lnTo>
                  <a:cubicBezTo>
                    <a:pt x="55456" y="308862"/>
                    <a:pt x="36259" y="300911"/>
                    <a:pt x="22105" y="286757"/>
                  </a:cubicBezTo>
                  <a:cubicBezTo>
                    <a:pt x="7952" y="272603"/>
                    <a:pt x="0" y="253407"/>
                    <a:pt x="0" y="233390"/>
                  </a:cubicBezTo>
                  <a:lnTo>
                    <a:pt x="0" y="75472"/>
                  </a:lnTo>
                  <a:cubicBezTo>
                    <a:pt x="0" y="55456"/>
                    <a:pt x="7952" y="36259"/>
                    <a:pt x="22105" y="22105"/>
                  </a:cubicBezTo>
                  <a:cubicBezTo>
                    <a:pt x="36259" y="7952"/>
                    <a:pt x="55456" y="0"/>
                    <a:pt x="75472" y="0"/>
                  </a:cubicBezTo>
                  <a:close/>
                </a:path>
              </a:pathLst>
            </a:custGeom>
            <a:solidFill>
              <a:srgbClr val="5FB643"/>
            </a:solidFill>
            <a:ln w="19050" cap="rnd">
              <a:solidFill>
                <a:srgbClr val="234C67"/>
              </a:solidFill>
              <a:prstDash val="solid"/>
              <a:round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1295510" cy="3469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2776174" y="3754351"/>
            <a:ext cx="4710014" cy="97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  <a:spcBef>
                <a:spcPct val="0"/>
              </a:spcBef>
            </a:pPr>
            <a:r>
              <a:rPr lang="en-US" b="true" sz="2669">
                <a:solidFill>
                  <a:srgbClr val="FFFFFF"/>
                </a:solidFill>
                <a:latin typeface="Libra Sans Bold"/>
                <a:ea typeface="Libra Sans Bold"/>
                <a:cs typeface="Libra Sans Bold"/>
                <a:sym typeface="Libra Sans Bold"/>
              </a:rPr>
              <a:t>НСБ “Колос” — 5, спортивних споруд — 14</a:t>
            </a:r>
          </a:p>
        </p:txBody>
      </p:sp>
      <p:sp>
        <p:nvSpPr>
          <p:cNvPr name="AutoShape 34" id="34"/>
          <p:cNvSpPr/>
          <p:nvPr/>
        </p:nvSpPr>
        <p:spPr>
          <a:xfrm>
            <a:off x="9026305" y="2734144"/>
            <a:ext cx="0" cy="877185"/>
          </a:xfrm>
          <a:prstGeom prst="line">
            <a:avLst/>
          </a:prstGeom>
          <a:ln cap="flat" w="38100">
            <a:solidFill>
              <a:srgbClr val="234C67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5" id="35"/>
          <p:cNvSpPr/>
          <p:nvPr/>
        </p:nvSpPr>
        <p:spPr>
          <a:xfrm flipH="true">
            <a:off x="2712028" y="2734144"/>
            <a:ext cx="6314277" cy="1025219"/>
          </a:xfrm>
          <a:prstGeom prst="line">
            <a:avLst/>
          </a:prstGeom>
          <a:ln cap="flat" w="38100">
            <a:solidFill>
              <a:srgbClr val="234C67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6" id="36"/>
          <p:cNvSpPr/>
          <p:nvPr/>
        </p:nvSpPr>
        <p:spPr>
          <a:xfrm>
            <a:off x="9026305" y="2734144"/>
            <a:ext cx="6104876" cy="904875"/>
          </a:xfrm>
          <a:prstGeom prst="line">
            <a:avLst/>
          </a:prstGeom>
          <a:ln cap="flat" w="38100">
            <a:solidFill>
              <a:srgbClr val="234C67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7" id="37"/>
          <p:cNvSpPr/>
          <p:nvPr/>
        </p:nvSpPr>
        <p:spPr>
          <a:xfrm flipH="true">
            <a:off x="4521674" y="7361576"/>
            <a:ext cx="4504631" cy="1001333"/>
          </a:xfrm>
          <a:prstGeom prst="line">
            <a:avLst/>
          </a:prstGeom>
          <a:ln cap="flat" w="38100">
            <a:solidFill>
              <a:srgbClr val="234C67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8" id="38"/>
          <p:cNvSpPr/>
          <p:nvPr/>
        </p:nvSpPr>
        <p:spPr>
          <a:xfrm>
            <a:off x="9026305" y="7361576"/>
            <a:ext cx="4528385" cy="732448"/>
          </a:xfrm>
          <a:prstGeom prst="line">
            <a:avLst/>
          </a:prstGeom>
          <a:ln cap="flat" w="38100">
            <a:solidFill>
              <a:srgbClr val="234C67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9" id="39"/>
          <p:cNvSpPr/>
          <p:nvPr/>
        </p:nvSpPr>
        <p:spPr>
          <a:xfrm>
            <a:off x="9026305" y="4838649"/>
            <a:ext cx="0" cy="1074304"/>
          </a:xfrm>
          <a:prstGeom prst="line">
            <a:avLst/>
          </a:prstGeom>
          <a:ln cap="flat" w="38100">
            <a:solidFill>
              <a:srgbClr val="234C67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40" id="40"/>
          <p:cNvSpPr/>
          <p:nvPr/>
        </p:nvSpPr>
        <p:spPr>
          <a:xfrm flipH="true">
            <a:off x="3042563" y="4838649"/>
            <a:ext cx="5983742" cy="1103285"/>
          </a:xfrm>
          <a:prstGeom prst="line">
            <a:avLst/>
          </a:prstGeom>
          <a:ln cap="flat" w="38100">
            <a:solidFill>
              <a:srgbClr val="234C67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41" id="41"/>
          <p:cNvGrpSpPr/>
          <p:nvPr/>
        </p:nvGrpSpPr>
        <p:grpSpPr>
          <a:xfrm rot="0">
            <a:off x="10105451" y="8094024"/>
            <a:ext cx="6898480" cy="1806942"/>
            <a:chOff x="0" y="0"/>
            <a:chExt cx="1708297" cy="44746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708297" cy="447460"/>
            </a:xfrm>
            <a:custGeom>
              <a:avLst/>
              <a:gdLst/>
              <a:ahLst/>
              <a:cxnLst/>
              <a:rect r="r" b="b" t="t" l="l"/>
              <a:pathLst>
                <a:path h="447460" w="1708297">
                  <a:moveTo>
                    <a:pt x="57235" y="0"/>
                  </a:moveTo>
                  <a:lnTo>
                    <a:pt x="1651062" y="0"/>
                  </a:lnTo>
                  <a:cubicBezTo>
                    <a:pt x="1682672" y="0"/>
                    <a:pt x="1708297" y="25625"/>
                    <a:pt x="1708297" y="57235"/>
                  </a:cubicBezTo>
                  <a:lnTo>
                    <a:pt x="1708297" y="390225"/>
                  </a:lnTo>
                  <a:cubicBezTo>
                    <a:pt x="1708297" y="421835"/>
                    <a:pt x="1682672" y="447460"/>
                    <a:pt x="1651062" y="447460"/>
                  </a:cubicBezTo>
                  <a:lnTo>
                    <a:pt x="57235" y="447460"/>
                  </a:lnTo>
                  <a:cubicBezTo>
                    <a:pt x="42056" y="447460"/>
                    <a:pt x="27498" y="441430"/>
                    <a:pt x="16764" y="430696"/>
                  </a:cubicBezTo>
                  <a:cubicBezTo>
                    <a:pt x="6030" y="419962"/>
                    <a:pt x="0" y="405404"/>
                    <a:pt x="0" y="390225"/>
                  </a:cubicBezTo>
                  <a:lnTo>
                    <a:pt x="0" y="57235"/>
                  </a:lnTo>
                  <a:cubicBezTo>
                    <a:pt x="0" y="42056"/>
                    <a:pt x="6030" y="27498"/>
                    <a:pt x="16764" y="16764"/>
                  </a:cubicBezTo>
                  <a:cubicBezTo>
                    <a:pt x="27498" y="6030"/>
                    <a:pt x="42056" y="0"/>
                    <a:pt x="57235" y="0"/>
                  </a:cubicBezTo>
                  <a:close/>
                </a:path>
              </a:pathLst>
            </a:custGeom>
            <a:solidFill>
              <a:srgbClr val="C3E9FF"/>
            </a:solidFill>
            <a:ln w="19050" cap="rnd">
              <a:solidFill>
                <a:srgbClr val="234C67"/>
              </a:solidFill>
              <a:prstDash val="solid"/>
              <a:round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1708297" cy="4855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10549545" y="8220363"/>
            <a:ext cx="6084876" cy="1488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8"/>
              </a:lnSpc>
              <a:spcBef>
                <a:spcPct val="0"/>
              </a:spcBef>
            </a:pPr>
            <a:r>
              <a:rPr lang="en-US" b="true" sz="2712">
                <a:solidFill>
                  <a:srgbClr val="06252B"/>
                </a:solidFill>
                <a:latin typeface="Libra Sans Bold"/>
                <a:ea typeface="Libra Sans Bold"/>
                <a:cs typeface="Libra Sans Bold"/>
                <a:sym typeface="Libra Sans Bold"/>
              </a:rPr>
              <a:t>Фізкультурно-спортивні клуби в сільських, селищних територіальних громадах — 113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12776174" y="5883972"/>
            <a:ext cx="4833880" cy="1448623"/>
            <a:chOff x="0" y="0"/>
            <a:chExt cx="1197032" cy="358728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197032" cy="358728"/>
            </a:xfrm>
            <a:custGeom>
              <a:avLst/>
              <a:gdLst/>
              <a:ahLst/>
              <a:cxnLst/>
              <a:rect r="r" b="b" t="t" l="l"/>
              <a:pathLst>
                <a:path h="358728" w="1197032">
                  <a:moveTo>
                    <a:pt x="81681" y="0"/>
                  </a:moveTo>
                  <a:lnTo>
                    <a:pt x="1115351" y="0"/>
                  </a:lnTo>
                  <a:cubicBezTo>
                    <a:pt x="1160462" y="0"/>
                    <a:pt x="1197032" y="36570"/>
                    <a:pt x="1197032" y="81681"/>
                  </a:cubicBezTo>
                  <a:lnTo>
                    <a:pt x="1197032" y="277047"/>
                  </a:lnTo>
                  <a:cubicBezTo>
                    <a:pt x="1197032" y="298710"/>
                    <a:pt x="1188427" y="319486"/>
                    <a:pt x="1173108" y="334804"/>
                  </a:cubicBezTo>
                  <a:cubicBezTo>
                    <a:pt x="1157790" y="350122"/>
                    <a:pt x="1137014" y="358728"/>
                    <a:pt x="1115351" y="358728"/>
                  </a:cubicBezTo>
                  <a:lnTo>
                    <a:pt x="81681" y="358728"/>
                  </a:lnTo>
                  <a:cubicBezTo>
                    <a:pt x="60018" y="358728"/>
                    <a:pt x="39242" y="350122"/>
                    <a:pt x="23924" y="334804"/>
                  </a:cubicBezTo>
                  <a:cubicBezTo>
                    <a:pt x="8606" y="319486"/>
                    <a:pt x="0" y="298710"/>
                    <a:pt x="0" y="277047"/>
                  </a:cubicBezTo>
                  <a:lnTo>
                    <a:pt x="0" y="81681"/>
                  </a:lnTo>
                  <a:cubicBezTo>
                    <a:pt x="0" y="60018"/>
                    <a:pt x="8606" y="39242"/>
                    <a:pt x="23924" y="23924"/>
                  </a:cubicBezTo>
                  <a:cubicBezTo>
                    <a:pt x="39242" y="8606"/>
                    <a:pt x="60018" y="0"/>
                    <a:pt x="81681" y="0"/>
                  </a:cubicBezTo>
                  <a:close/>
                </a:path>
              </a:pathLst>
            </a:custGeom>
            <a:solidFill>
              <a:srgbClr val="FFEB70"/>
            </a:solidFill>
            <a:ln w="19050" cap="rnd">
              <a:solidFill>
                <a:srgbClr val="234C67"/>
              </a:solidFill>
              <a:prstDash val="solid"/>
              <a:round/>
            </a:ln>
          </p:spPr>
        </p:sp>
        <p:sp>
          <p:nvSpPr>
            <p:cNvPr name="TextBox 47" id="47"/>
            <p:cNvSpPr txBox="true"/>
            <p:nvPr/>
          </p:nvSpPr>
          <p:spPr>
            <a:xfrm>
              <a:off x="0" y="-38100"/>
              <a:ext cx="1197032" cy="3968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48" id="48"/>
          <p:cNvSpPr txBox="true"/>
          <p:nvPr/>
        </p:nvSpPr>
        <p:spPr>
          <a:xfrm rot="0">
            <a:off x="13114415" y="6059322"/>
            <a:ext cx="4110347" cy="97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  <a:spcBef>
                <a:spcPct val="0"/>
              </a:spcBef>
            </a:pPr>
            <a:r>
              <a:rPr lang="en-US" b="true" sz="2669">
                <a:solidFill>
                  <a:srgbClr val="06252B"/>
                </a:solidFill>
                <a:latin typeface="Libra Sans Bold"/>
                <a:ea typeface="Libra Sans Bold"/>
                <a:cs typeface="Libra Sans Bold"/>
                <a:sym typeface="Libra Sans Bold"/>
              </a:rPr>
              <a:t>Спортивні споруди ФСТ “Колос” — 17</a:t>
            </a:r>
          </a:p>
        </p:txBody>
      </p:sp>
      <p:sp>
        <p:nvSpPr>
          <p:cNvPr name="AutoShape 49" id="49"/>
          <p:cNvSpPr/>
          <p:nvPr/>
        </p:nvSpPr>
        <p:spPr>
          <a:xfrm>
            <a:off x="8977131" y="4942501"/>
            <a:ext cx="6215983" cy="941471"/>
          </a:xfrm>
          <a:prstGeom prst="line">
            <a:avLst/>
          </a:prstGeom>
          <a:ln cap="flat" w="38100">
            <a:solidFill>
              <a:srgbClr val="234C67"/>
            </a:solidFill>
            <a:prstDash val="solid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F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5400000">
            <a:off x="10105451" y="-122293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3" y="10409293"/>
                </a:lnTo>
                <a:lnTo>
                  <a:pt x="10409293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400000">
            <a:off x="-2162084" y="0"/>
            <a:ext cx="10409293" cy="10409293"/>
          </a:xfrm>
          <a:custGeom>
            <a:avLst/>
            <a:gdLst/>
            <a:ahLst/>
            <a:cxnLst/>
            <a:rect r="r" b="b" t="t" l="l"/>
            <a:pathLst>
              <a:path h="10409293" w="10409293">
                <a:moveTo>
                  <a:pt x="0" y="10409293"/>
                </a:moveTo>
                <a:lnTo>
                  <a:pt x="10409294" y="10409293"/>
                </a:lnTo>
                <a:lnTo>
                  <a:pt x="10409294" y="0"/>
                </a:lnTo>
                <a:lnTo>
                  <a:pt x="0" y="0"/>
                </a:lnTo>
                <a:lnTo>
                  <a:pt x="0" y="104092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46255" y="0"/>
            <a:ext cx="1826089" cy="1856021"/>
          </a:xfrm>
          <a:custGeom>
            <a:avLst/>
            <a:gdLst/>
            <a:ahLst/>
            <a:cxnLst/>
            <a:rect r="r" b="b" t="t" l="l"/>
            <a:pathLst>
              <a:path h="1856021" w="1826089">
                <a:moveTo>
                  <a:pt x="0" y="0"/>
                </a:moveTo>
                <a:lnTo>
                  <a:pt x="1826090" y="0"/>
                </a:lnTo>
                <a:lnTo>
                  <a:pt x="1826090" y="1856021"/>
                </a:lnTo>
                <a:lnTo>
                  <a:pt x="0" y="1856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 l="0" t="0" r="0" b="-10502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25858" y="2465029"/>
            <a:ext cx="4683276" cy="683937"/>
            <a:chOff x="0" y="0"/>
            <a:chExt cx="1233455" cy="18013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33455" cy="180132"/>
            </a:xfrm>
            <a:custGeom>
              <a:avLst/>
              <a:gdLst/>
              <a:ahLst/>
              <a:cxnLst/>
              <a:rect r="r" b="b" t="t" l="l"/>
              <a:pathLst>
                <a:path h="180132" w="1233455">
                  <a:moveTo>
                    <a:pt x="0" y="0"/>
                  </a:moveTo>
                  <a:lnTo>
                    <a:pt x="1233455" y="0"/>
                  </a:lnTo>
                  <a:lnTo>
                    <a:pt x="1233455" y="180132"/>
                  </a:lnTo>
                  <a:lnTo>
                    <a:pt x="0" y="180132"/>
                  </a:lnTo>
                  <a:close/>
                </a:path>
              </a:pathLst>
            </a:custGeom>
            <a:solidFill>
              <a:srgbClr val="2B86BB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233455" cy="1896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099991" y="2465029"/>
            <a:ext cx="5188009" cy="683937"/>
            <a:chOff x="0" y="0"/>
            <a:chExt cx="1366389" cy="18013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66389" cy="180132"/>
            </a:xfrm>
            <a:custGeom>
              <a:avLst/>
              <a:gdLst/>
              <a:ahLst/>
              <a:cxnLst/>
              <a:rect r="r" b="b" t="t" l="l"/>
              <a:pathLst>
                <a:path h="180132" w="1366389">
                  <a:moveTo>
                    <a:pt x="0" y="0"/>
                  </a:moveTo>
                  <a:lnTo>
                    <a:pt x="1366389" y="0"/>
                  </a:lnTo>
                  <a:lnTo>
                    <a:pt x="1366389" y="180132"/>
                  </a:lnTo>
                  <a:lnTo>
                    <a:pt x="0" y="180132"/>
                  </a:lnTo>
                  <a:close/>
                </a:path>
              </a:pathLst>
            </a:custGeom>
            <a:solidFill>
              <a:srgbClr val="2B86BB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1366389" cy="1896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91663" y="3368041"/>
            <a:ext cx="3551667" cy="394014"/>
            <a:chOff x="0" y="0"/>
            <a:chExt cx="935418" cy="10377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35418" cy="103773"/>
            </a:xfrm>
            <a:custGeom>
              <a:avLst/>
              <a:gdLst/>
              <a:ahLst/>
              <a:cxnLst/>
              <a:rect r="r" b="b" t="t" l="l"/>
              <a:pathLst>
                <a:path h="103773" w="935418">
                  <a:moveTo>
                    <a:pt x="0" y="0"/>
                  </a:moveTo>
                  <a:lnTo>
                    <a:pt x="935418" y="0"/>
                  </a:lnTo>
                  <a:lnTo>
                    <a:pt x="935418" y="103773"/>
                  </a:lnTo>
                  <a:lnTo>
                    <a:pt x="0" y="103773"/>
                  </a:lnTo>
                  <a:close/>
                </a:path>
              </a:pathLst>
            </a:custGeom>
            <a:solidFill>
              <a:srgbClr val="FFC88E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9525"/>
              <a:ext cx="935418" cy="113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578843" y="2465029"/>
            <a:ext cx="5282898" cy="683937"/>
            <a:chOff x="0" y="0"/>
            <a:chExt cx="1391381" cy="18013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91381" cy="180132"/>
            </a:xfrm>
            <a:custGeom>
              <a:avLst/>
              <a:gdLst/>
              <a:ahLst/>
              <a:cxnLst/>
              <a:rect r="r" b="b" t="t" l="l"/>
              <a:pathLst>
                <a:path h="180132" w="1391381">
                  <a:moveTo>
                    <a:pt x="0" y="0"/>
                  </a:moveTo>
                  <a:lnTo>
                    <a:pt x="1391381" y="0"/>
                  </a:lnTo>
                  <a:lnTo>
                    <a:pt x="1391381" y="180132"/>
                  </a:lnTo>
                  <a:lnTo>
                    <a:pt x="0" y="180132"/>
                  </a:lnTo>
                  <a:close/>
                </a:path>
              </a:pathLst>
            </a:custGeom>
            <a:solidFill>
              <a:srgbClr val="2B86BB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1391381" cy="1896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964810" y="1370315"/>
            <a:ext cx="8510964" cy="751813"/>
            <a:chOff x="0" y="0"/>
            <a:chExt cx="2241571" cy="19800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241571" cy="198008"/>
            </a:xfrm>
            <a:custGeom>
              <a:avLst/>
              <a:gdLst/>
              <a:ahLst/>
              <a:cxnLst/>
              <a:rect r="r" b="b" t="t" l="l"/>
              <a:pathLst>
                <a:path h="198008" w="2241571">
                  <a:moveTo>
                    <a:pt x="2241571" y="99004"/>
                  </a:moveTo>
                  <a:lnTo>
                    <a:pt x="2038371" y="198008"/>
                  </a:lnTo>
                  <a:lnTo>
                    <a:pt x="203200" y="198008"/>
                  </a:lnTo>
                  <a:lnTo>
                    <a:pt x="0" y="99004"/>
                  </a:lnTo>
                  <a:lnTo>
                    <a:pt x="203200" y="0"/>
                  </a:lnTo>
                  <a:lnTo>
                    <a:pt x="2038371" y="0"/>
                  </a:lnTo>
                  <a:lnTo>
                    <a:pt x="2241571" y="99004"/>
                  </a:lnTo>
                  <a:close/>
                </a:path>
              </a:pathLst>
            </a:custGeom>
            <a:solidFill>
              <a:srgbClr val="7ACEFF"/>
            </a:solidFill>
            <a:ln w="19050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114300" y="-9525"/>
              <a:ext cx="2012971" cy="2075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444458" y="3368041"/>
            <a:ext cx="3551667" cy="394014"/>
            <a:chOff x="0" y="0"/>
            <a:chExt cx="935418" cy="10377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35418" cy="103773"/>
            </a:xfrm>
            <a:custGeom>
              <a:avLst/>
              <a:gdLst/>
              <a:ahLst/>
              <a:cxnLst/>
              <a:rect r="r" b="b" t="t" l="l"/>
              <a:pathLst>
                <a:path h="103773" w="935418">
                  <a:moveTo>
                    <a:pt x="0" y="0"/>
                  </a:moveTo>
                  <a:lnTo>
                    <a:pt x="935418" y="0"/>
                  </a:lnTo>
                  <a:lnTo>
                    <a:pt x="935418" y="103773"/>
                  </a:lnTo>
                  <a:lnTo>
                    <a:pt x="0" y="103773"/>
                  </a:lnTo>
                  <a:close/>
                </a:path>
              </a:pathLst>
            </a:custGeom>
            <a:solidFill>
              <a:srgbClr val="FFC88E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9525"/>
              <a:ext cx="935418" cy="113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3793774" y="3368041"/>
            <a:ext cx="3551667" cy="394014"/>
            <a:chOff x="0" y="0"/>
            <a:chExt cx="935418" cy="10377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35418" cy="103773"/>
            </a:xfrm>
            <a:custGeom>
              <a:avLst/>
              <a:gdLst/>
              <a:ahLst/>
              <a:cxnLst/>
              <a:rect r="r" b="b" t="t" l="l"/>
              <a:pathLst>
                <a:path h="103773" w="935418">
                  <a:moveTo>
                    <a:pt x="0" y="0"/>
                  </a:moveTo>
                  <a:lnTo>
                    <a:pt x="935418" y="0"/>
                  </a:lnTo>
                  <a:lnTo>
                    <a:pt x="935418" y="103773"/>
                  </a:lnTo>
                  <a:lnTo>
                    <a:pt x="0" y="103773"/>
                  </a:lnTo>
                  <a:close/>
                </a:path>
              </a:pathLst>
            </a:custGeom>
            <a:solidFill>
              <a:srgbClr val="FFC88E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9525"/>
              <a:ext cx="935418" cy="113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122370" y="3981130"/>
            <a:ext cx="4217214" cy="394014"/>
            <a:chOff x="0" y="0"/>
            <a:chExt cx="1110706" cy="10377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110706" cy="103773"/>
            </a:xfrm>
            <a:custGeom>
              <a:avLst/>
              <a:gdLst/>
              <a:ahLst/>
              <a:cxnLst/>
              <a:rect r="r" b="b" t="t" l="l"/>
              <a:pathLst>
                <a:path h="103773" w="1110706">
                  <a:moveTo>
                    <a:pt x="0" y="0"/>
                  </a:moveTo>
                  <a:lnTo>
                    <a:pt x="1110706" y="0"/>
                  </a:lnTo>
                  <a:lnTo>
                    <a:pt x="1110706" y="103773"/>
                  </a:lnTo>
                  <a:lnTo>
                    <a:pt x="0" y="103773"/>
                  </a:lnTo>
                  <a:close/>
                </a:path>
              </a:pathLst>
            </a:custGeom>
            <a:solidFill>
              <a:srgbClr val="FF7076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9525"/>
              <a:ext cx="1110706" cy="113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7111685" y="3981130"/>
            <a:ext cx="4217214" cy="394014"/>
            <a:chOff x="0" y="0"/>
            <a:chExt cx="1110706" cy="103773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110706" cy="103773"/>
            </a:xfrm>
            <a:custGeom>
              <a:avLst/>
              <a:gdLst/>
              <a:ahLst/>
              <a:cxnLst/>
              <a:rect r="r" b="b" t="t" l="l"/>
              <a:pathLst>
                <a:path h="103773" w="1110706">
                  <a:moveTo>
                    <a:pt x="0" y="0"/>
                  </a:moveTo>
                  <a:lnTo>
                    <a:pt x="1110706" y="0"/>
                  </a:lnTo>
                  <a:lnTo>
                    <a:pt x="1110706" y="103773"/>
                  </a:lnTo>
                  <a:lnTo>
                    <a:pt x="0" y="103773"/>
                  </a:lnTo>
                  <a:close/>
                </a:path>
              </a:pathLst>
            </a:custGeom>
            <a:solidFill>
              <a:srgbClr val="FF7076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9525"/>
              <a:ext cx="1110706" cy="113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3461001" y="3981130"/>
            <a:ext cx="4217214" cy="394014"/>
            <a:chOff x="0" y="0"/>
            <a:chExt cx="1110706" cy="10377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110706" cy="103773"/>
            </a:xfrm>
            <a:custGeom>
              <a:avLst/>
              <a:gdLst/>
              <a:ahLst/>
              <a:cxnLst/>
              <a:rect r="r" b="b" t="t" l="l"/>
              <a:pathLst>
                <a:path h="103773" w="1110706">
                  <a:moveTo>
                    <a:pt x="0" y="0"/>
                  </a:moveTo>
                  <a:lnTo>
                    <a:pt x="1110706" y="0"/>
                  </a:lnTo>
                  <a:lnTo>
                    <a:pt x="1110706" y="103773"/>
                  </a:lnTo>
                  <a:lnTo>
                    <a:pt x="0" y="103773"/>
                  </a:lnTo>
                  <a:close/>
                </a:path>
              </a:pathLst>
            </a:custGeom>
            <a:solidFill>
              <a:srgbClr val="FF7076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9525"/>
              <a:ext cx="1110706" cy="113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74114" y="4594219"/>
            <a:ext cx="4513725" cy="394014"/>
            <a:chOff x="0" y="0"/>
            <a:chExt cx="1188800" cy="103773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188800" cy="103773"/>
            </a:xfrm>
            <a:custGeom>
              <a:avLst/>
              <a:gdLst/>
              <a:ahLst/>
              <a:cxnLst/>
              <a:rect r="r" b="b" t="t" l="l"/>
              <a:pathLst>
                <a:path h="103773" w="1188800">
                  <a:moveTo>
                    <a:pt x="0" y="0"/>
                  </a:moveTo>
                  <a:lnTo>
                    <a:pt x="1188800" y="0"/>
                  </a:lnTo>
                  <a:lnTo>
                    <a:pt x="1188800" y="103773"/>
                  </a:lnTo>
                  <a:lnTo>
                    <a:pt x="0" y="103773"/>
                  </a:lnTo>
                  <a:close/>
                </a:path>
              </a:pathLst>
            </a:custGeom>
            <a:solidFill>
              <a:srgbClr val="468631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-9525"/>
              <a:ext cx="1188800" cy="113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6963429" y="4594219"/>
            <a:ext cx="4513725" cy="394014"/>
            <a:chOff x="0" y="0"/>
            <a:chExt cx="1188800" cy="103773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188800" cy="103773"/>
            </a:xfrm>
            <a:custGeom>
              <a:avLst/>
              <a:gdLst/>
              <a:ahLst/>
              <a:cxnLst/>
              <a:rect r="r" b="b" t="t" l="l"/>
              <a:pathLst>
                <a:path h="103773" w="1188800">
                  <a:moveTo>
                    <a:pt x="0" y="0"/>
                  </a:moveTo>
                  <a:lnTo>
                    <a:pt x="1188800" y="0"/>
                  </a:lnTo>
                  <a:lnTo>
                    <a:pt x="1188800" y="103773"/>
                  </a:lnTo>
                  <a:lnTo>
                    <a:pt x="0" y="103773"/>
                  </a:lnTo>
                  <a:close/>
                </a:path>
              </a:pathLst>
            </a:custGeom>
            <a:solidFill>
              <a:srgbClr val="468631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40" id="40"/>
            <p:cNvSpPr txBox="true"/>
            <p:nvPr/>
          </p:nvSpPr>
          <p:spPr>
            <a:xfrm>
              <a:off x="0" y="-9525"/>
              <a:ext cx="1188800" cy="113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3312745" y="4594219"/>
            <a:ext cx="4513725" cy="394014"/>
            <a:chOff x="0" y="0"/>
            <a:chExt cx="1188800" cy="10377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188800" cy="103773"/>
            </a:xfrm>
            <a:custGeom>
              <a:avLst/>
              <a:gdLst/>
              <a:ahLst/>
              <a:cxnLst/>
              <a:rect r="r" b="b" t="t" l="l"/>
              <a:pathLst>
                <a:path h="103773" w="1188800">
                  <a:moveTo>
                    <a:pt x="0" y="0"/>
                  </a:moveTo>
                  <a:lnTo>
                    <a:pt x="1188800" y="0"/>
                  </a:lnTo>
                  <a:lnTo>
                    <a:pt x="1188800" y="103773"/>
                  </a:lnTo>
                  <a:lnTo>
                    <a:pt x="0" y="103773"/>
                  </a:lnTo>
                  <a:close/>
                </a:path>
              </a:pathLst>
            </a:custGeom>
            <a:solidFill>
              <a:srgbClr val="468631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0" y="-9525"/>
              <a:ext cx="1188800" cy="1132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332564" y="5797859"/>
            <a:ext cx="1557319" cy="3081799"/>
            <a:chOff x="0" y="0"/>
            <a:chExt cx="410158" cy="811667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410158" cy="811667"/>
            </a:xfrm>
            <a:custGeom>
              <a:avLst/>
              <a:gdLst/>
              <a:ahLst/>
              <a:cxnLst/>
              <a:rect r="r" b="b" t="t" l="l"/>
              <a:pathLst>
                <a:path h="811667" w="410158">
                  <a:moveTo>
                    <a:pt x="0" y="0"/>
                  </a:moveTo>
                  <a:lnTo>
                    <a:pt x="410158" y="0"/>
                  </a:lnTo>
                  <a:lnTo>
                    <a:pt x="410158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0" y="-9525"/>
              <a:ext cx="410158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985133" y="5797859"/>
            <a:ext cx="1510552" cy="3081799"/>
            <a:chOff x="0" y="0"/>
            <a:chExt cx="397841" cy="811667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397841" cy="811667"/>
            </a:xfrm>
            <a:custGeom>
              <a:avLst/>
              <a:gdLst/>
              <a:ahLst/>
              <a:cxnLst/>
              <a:rect r="r" b="b" t="t" l="l"/>
              <a:pathLst>
                <a:path h="811667" w="397841">
                  <a:moveTo>
                    <a:pt x="0" y="0"/>
                  </a:moveTo>
                  <a:lnTo>
                    <a:pt x="397841" y="0"/>
                  </a:lnTo>
                  <a:lnTo>
                    <a:pt x="397841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49" id="49"/>
            <p:cNvSpPr txBox="true"/>
            <p:nvPr/>
          </p:nvSpPr>
          <p:spPr>
            <a:xfrm>
              <a:off x="0" y="-9525"/>
              <a:ext cx="397841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3590936" y="5797859"/>
            <a:ext cx="1510552" cy="3081799"/>
            <a:chOff x="0" y="0"/>
            <a:chExt cx="397841" cy="811667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397841" cy="811667"/>
            </a:xfrm>
            <a:custGeom>
              <a:avLst/>
              <a:gdLst/>
              <a:ahLst/>
              <a:cxnLst/>
              <a:rect r="r" b="b" t="t" l="l"/>
              <a:pathLst>
                <a:path h="811667" w="397841">
                  <a:moveTo>
                    <a:pt x="0" y="0"/>
                  </a:moveTo>
                  <a:lnTo>
                    <a:pt x="397841" y="0"/>
                  </a:lnTo>
                  <a:lnTo>
                    <a:pt x="397841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52" id="52"/>
            <p:cNvSpPr txBox="true"/>
            <p:nvPr/>
          </p:nvSpPr>
          <p:spPr>
            <a:xfrm>
              <a:off x="0" y="-9525"/>
              <a:ext cx="397841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5311038" y="5302559"/>
            <a:ext cx="1510552" cy="3081799"/>
            <a:chOff x="0" y="0"/>
            <a:chExt cx="397841" cy="811667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397841" cy="811667"/>
            </a:xfrm>
            <a:custGeom>
              <a:avLst/>
              <a:gdLst/>
              <a:ahLst/>
              <a:cxnLst/>
              <a:rect r="r" b="b" t="t" l="l"/>
              <a:pathLst>
                <a:path h="811667" w="397841">
                  <a:moveTo>
                    <a:pt x="0" y="0"/>
                  </a:moveTo>
                  <a:lnTo>
                    <a:pt x="397841" y="0"/>
                  </a:lnTo>
                  <a:lnTo>
                    <a:pt x="397841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55" id="55"/>
            <p:cNvSpPr txBox="true"/>
            <p:nvPr/>
          </p:nvSpPr>
          <p:spPr>
            <a:xfrm>
              <a:off x="0" y="-9525"/>
              <a:ext cx="397841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6908186" y="5302559"/>
            <a:ext cx="1510552" cy="3081799"/>
            <a:chOff x="0" y="0"/>
            <a:chExt cx="397841" cy="811667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397841" cy="811667"/>
            </a:xfrm>
            <a:custGeom>
              <a:avLst/>
              <a:gdLst/>
              <a:ahLst/>
              <a:cxnLst/>
              <a:rect r="r" b="b" t="t" l="l"/>
              <a:pathLst>
                <a:path h="811667" w="397841">
                  <a:moveTo>
                    <a:pt x="0" y="0"/>
                  </a:moveTo>
                  <a:lnTo>
                    <a:pt x="397841" y="0"/>
                  </a:lnTo>
                  <a:lnTo>
                    <a:pt x="397841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58" id="58"/>
            <p:cNvSpPr txBox="true"/>
            <p:nvPr/>
          </p:nvSpPr>
          <p:spPr>
            <a:xfrm>
              <a:off x="0" y="-9525"/>
              <a:ext cx="397841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8513988" y="5293034"/>
            <a:ext cx="1510552" cy="3081799"/>
            <a:chOff x="0" y="0"/>
            <a:chExt cx="397841" cy="811667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397841" cy="811667"/>
            </a:xfrm>
            <a:custGeom>
              <a:avLst/>
              <a:gdLst/>
              <a:ahLst/>
              <a:cxnLst/>
              <a:rect r="r" b="b" t="t" l="l"/>
              <a:pathLst>
                <a:path h="811667" w="397841">
                  <a:moveTo>
                    <a:pt x="0" y="0"/>
                  </a:moveTo>
                  <a:lnTo>
                    <a:pt x="397841" y="0"/>
                  </a:lnTo>
                  <a:lnTo>
                    <a:pt x="397841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61" id="61"/>
            <p:cNvSpPr txBox="true"/>
            <p:nvPr/>
          </p:nvSpPr>
          <p:spPr>
            <a:xfrm>
              <a:off x="0" y="-9525"/>
              <a:ext cx="397841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10124399" y="5293034"/>
            <a:ext cx="1510552" cy="3081799"/>
            <a:chOff x="0" y="0"/>
            <a:chExt cx="397841" cy="811667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397841" cy="811667"/>
            </a:xfrm>
            <a:custGeom>
              <a:avLst/>
              <a:gdLst/>
              <a:ahLst/>
              <a:cxnLst/>
              <a:rect r="r" b="b" t="t" l="l"/>
              <a:pathLst>
                <a:path h="811667" w="397841">
                  <a:moveTo>
                    <a:pt x="0" y="0"/>
                  </a:moveTo>
                  <a:lnTo>
                    <a:pt x="397841" y="0"/>
                  </a:lnTo>
                  <a:lnTo>
                    <a:pt x="397841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64" id="64"/>
            <p:cNvSpPr txBox="true"/>
            <p:nvPr/>
          </p:nvSpPr>
          <p:spPr>
            <a:xfrm>
              <a:off x="0" y="-9525"/>
              <a:ext cx="397841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13450303" y="5797859"/>
            <a:ext cx="1510552" cy="3081799"/>
            <a:chOff x="0" y="0"/>
            <a:chExt cx="397841" cy="811667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397841" cy="811667"/>
            </a:xfrm>
            <a:custGeom>
              <a:avLst/>
              <a:gdLst/>
              <a:ahLst/>
              <a:cxnLst/>
              <a:rect r="r" b="b" t="t" l="l"/>
              <a:pathLst>
                <a:path h="811667" w="397841">
                  <a:moveTo>
                    <a:pt x="0" y="0"/>
                  </a:moveTo>
                  <a:lnTo>
                    <a:pt x="397841" y="0"/>
                  </a:lnTo>
                  <a:lnTo>
                    <a:pt x="397841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67" id="67"/>
            <p:cNvSpPr txBox="true"/>
            <p:nvPr/>
          </p:nvSpPr>
          <p:spPr>
            <a:xfrm>
              <a:off x="0" y="-9525"/>
              <a:ext cx="397841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68" id="68"/>
          <p:cNvGrpSpPr/>
          <p:nvPr/>
        </p:nvGrpSpPr>
        <p:grpSpPr>
          <a:xfrm rot="0">
            <a:off x="15056105" y="5797859"/>
            <a:ext cx="1510552" cy="3081799"/>
            <a:chOff x="0" y="0"/>
            <a:chExt cx="397841" cy="811667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397841" cy="811667"/>
            </a:xfrm>
            <a:custGeom>
              <a:avLst/>
              <a:gdLst/>
              <a:ahLst/>
              <a:cxnLst/>
              <a:rect r="r" b="b" t="t" l="l"/>
              <a:pathLst>
                <a:path h="811667" w="397841">
                  <a:moveTo>
                    <a:pt x="0" y="0"/>
                  </a:moveTo>
                  <a:lnTo>
                    <a:pt x="397841" y="0"/>
                  </a:lnTo>
                  <a:lnTo>
                    <a:pt x="397841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70" id="70"/>
            <p:cNvSpPr txBox="true"/>
            <p:nvPr/>
          </p:nvSpPr>
          <p:spPr>
            <a:xfrm>
              <a:off x="0" y="-9525"/>
              <a:ext cx="397841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16661907" y="5799416"/>
            <a:ext cx="1510552" cy="3081799"/>
            <a:chOff x="0" y="0"/>
            <a:chExt cx="397841" cy="811667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397841" cy="811667"/>
            </a:xfrm>
            <a:custGeom>
              <a:avLst/>
              <a:gdLst/>
              <a:ahLst/>
              <a:cxnLst/>
              <a:rect r="r" b="b" t="t" l="l"/>
              <a:pathLst>
                <a:path h="811667" w="397841">
                  <a:moveTo>
                    <a:pt x="0" y="0"/>
                  </a:moveTo>
                  <a:lnTo>
                    <a:pt x="397841" y="0"/>
                  </a:lnTo>
                  <a:lnTo>
                    <a:pt x="397841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73" id="73"/>
            <p:cNvSpPr txBox="true"/>
            <p:nvPr/>
          </p:nvSpPr>
          <p:spPr>
            <a:xfrm>
              <a:off x="0" y="-9525"/>
              <a:ext cx="397841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74" id="74"/>
          <p:cNvGrpSpPr/>
          <p:nvPr/>
        </p:nvGrpSpPr>
        <p:grpSpPr>
          <a:xfrm rot="0">
            <a:off x="11730201" y="5294591"/>
            <a:ext cx="1510552" cy="3081799"/>
            <a:chOff x="0" y="0"/>
            <a:chExt cx="397841" cy="811667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397841" cy="811667"/>
            </a:xfrm>
            <a:custGeom>
              <a:avLst/>
              <a:gdLst/>
              <a:ahLst/>
              <a:cxnLst/>
              <a:rect r="r" b="b" t="t" l="l"/>
              <a:pathLst>
                <a:path h="811667" w="397841">
                  <a:moveTo>
                    <a:pt x="0" y="0"/>
                  </a:moveTo>
                  <a:lnTo>
                    <a:pt x="397841" y="0"/>
                  </a:lnTo>
                  <a:lnTo>
                    <a:pt x="397841" y="811667"/>
                  </a:lnTo>
                  <a:lnTo>
                    <a:pt x="0" y="811667"/>
                  </a:lnTo>
                  <a:close/>
                </a:path>
              </a:pathLst>
            </a:custGeom>
            <a:solidFill>
              <a:srgbClr val="ABE0FF"/>
            </a:solidFill>
            <a:ln w="9525" cap="sq">
              <a:solidFill>
                <a:srgbClr val="234C67"/>
              </a:solidFill>
              <a:prstDash val="solid"/>
              <a:miter/>
            </a:ln>
          </p:spPr>
        </p:sp>
        <p:sp>
          <p:nvSpPr>
            <p:cNvPr name="TextBox 76" id="76"/>
            <p:cNvSpPr txBox="true"/>
            <p:nvPr/>
          </p:nvSpPr>
          <p:spPr>
            <a:xfrm>
              <a:off x="0" y="-9525"/>
              <a:ext cx="397841" cy="82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grpSp>
        <p:nvGrpSpPr>
          <p:cNvPr name="Group 77" id="77"/>
          <p:cNvGrpSpPr/>
          <p:nvPr/>
        </p:nvGrpSpPr>
        <p:grpSpPr>
          <a:xfrm rot="0">
            <a:off x="5825625" y="8927282"/>
            <a:ext cx="6887279" cy="1187623"/>
            <a:chOff x="0" y="0"/>
            <a:chExt cx="3326343" cy="573585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3326343" cy="573585"/>
            </a:xfrm>
            <a:custGeom>
              <a:avLst/>
              <a:gdLst/>
              <a:ahLst/>
              <a:cxnLst/>
              <a:rect r="r" b="b" t="t" l="l"/>
              <a:pathLst>
                <a:path h="573585" w="3326343">
                  <a:moveTo>
                    <a:pt x="1663172" y="0"/>
                  </a:moveTo>
                  <a:cubicBezTo>
                    <a:pt x="744627" y="0"/>
                    <a:pt x="0" y="128401"/>
                    <a:pt x="0" y="286793"/>
                  </a:cubicBezTo>
                  <a:cubicBezTo>
                    <a:pt x="0" y="445184"/>
                    <a:pt x="744627" y="573585"/>
                    <a:pt x="1663172" y="573585"/>
                  </a:cubicBezTo>
                  <a:cubicBezTo>
                    <a:pt x="2581716" y="573585"/>
                    <a:pt x="3326343" y="445184"/>
                    <a:pt x="3326343" y="286793"/>
                  </a:cubicBezTo>
                  <a:cubicBezTo>
                    <a:pt x="3326343" y="128401"/>
                    <a:pt x="2581716" y="0"/>
                    <a:pt x="1663172" y="0"/>
                  </a:cubicBezTo>
                  <a:close/>
                </a:path>
              </a:pathLst>
            </a:custGeom>
            <a:solidFill>
              <a:srgbClr val="F8A24B"/>
            </a:solidFill>
            <a:ln w="19050" cap="sq">
              <a:solidFill>
                <a:srgbClr val="D7282F"/>
              </a:solidFill>
              <a:prstDash val="solid"/>
              <a:miter/>
            </a:ln>
          </p:spPr>
        </p:sp>
        <p:sp>
          <p:nvSpPr>
            <p:cNvPr name="TextBox 79" id="79"/>
            <p:cNvSpPr txBox="true"/>
            <p:nvPr/>
          </p:nvSpPr>
          <p:spPr>
            <a:xfrm>
              <a:off x="311845" y="44249"/>
              <a:ext cx="2702654" cy="4755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93"/>
                </a:lnSpc>
              </a:pPr>
            </a:p>
          </p:txBody>
        </p:sp>
      </p:grpSp>
      <p:sp>
        <p:nvSpPr>
          <p:cNvPr name="TextBox 80" id="80"/>
          <p:cNvSpPr txBox="true"/>
          <p:nvPr/>
        </p:nvSpPr>
        <p:spPr>
          <a:xfrm rot="0">
            <a:off x="3957426" y="252117"/>
            <a:ext cx="10373147" cy="930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3225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Структура</a:t>
            </a:r>
            <a:r>
              <a:rPr lang="en-US" sz="3225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фізкультурно-оздоровчих</a:t>
            </a:r>
          </a:p>
          <a:p>
            <a:pPr algn="ctr">
              <a:lnSpc>
                <a:spcPts val="3741"/>
              </a:lnSpc>
            </a:pPr>
            <a:r>
              <a:rPr lang="en-US" sz="3225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та спортивних заходів ГО «ВФСТ «Колос»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5509134" y="1425506"/>
            <a:ext cx="7422315" cy="603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5"/>
              </a:lnSpc>
              <a:spcBef>
                <a:spcPct val="0"/>
              </a:spcBef>
            </a:pPr>
            <a:r>
              <a:rPr lang="en-US" b="true" sz="17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фізкультурно-оздоровчі та спортивні заходи серед різних верств населення 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122370" y="2521841"/>
            <a:ext cx="4090252" cy="532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Чемпіонати серед юнаків та дівчат, чоловіків та жінок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3224379" y="2531028"/>
            <a:ext cx="4939233" cy="532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Фізкультурно-оздоровчі заходи серед юнаків та дівчат, ветеранів спорту, ветеранів війни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634027" y="3413242"/>
            <a:ext cx="3066939" cy="26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Місцеві змагання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6789147" y="2521841"/>
            <a:ext cx="4862290" cy="532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комплексні змагання серед команд територіальних громад України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7686822" y="3413242"/>
            <a:ext cx="3066939" cy="26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Місцеві змагання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4036138" y="3413242"/>
            <a:ext cx="3066939" cy="26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Місцеві змагання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441679" y="4026331"/>
            <a:ext cx="3578596" cy="26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Обласні змагання з видів спорту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7430994" y="4026331"/>
            <a:ext cx="3578596" cy="26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Обласні змагання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3780310" y="4026331"/>
            <a:ext cx="3578596" cy="26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Обласні змагання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441679" y="4639420"/>
            <a:ext cx="3578596" cy="26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фінальні змагання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7430994" y="4639420"/>
            <a:ext cx="3578596" cy="26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фінальні змагання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3780310" y="4639420"/>
            <a:ext cx="3578596" cy="26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фінальні змагання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484999" y="6251945"/>
            <a:ext cx="1274741" cy="2132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Відкриті чемпіонати  </a:t>
            </a:r>
          </a:p>
          <a:p>
            <a:pPr algn="ctr">
              <a:lnSpc>
                <a:spcPts val="2165"/>
              </a:lnSpc>
            </a:pPr>
            <a:r>
              <a:rPr lang="en-US" sz="1546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 7-8 видів спорту</a:t>
            </a:r>
          </a:p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(юнаки, дівчата, учні ДЮСШ «Колос»)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2028978" y="6120152"/>
            <a:ext cx="1422863" cy="2399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«Золотий Колос України» з футболу серед юнаків та дівчат по </a:t>
            </a:r>
          </a:p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3-м віковим категоріям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3634780" y="6120152"/>
            <a:ext cx="1422863" cy="2399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Чемпіонати серед чоловіків, жінок з доступних та популярних видів спорту</a:t>
            </a:r>
          </a:p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(4-5 види спорту)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5354882" y="5624852"/>
            <a:ext cx="1422863" cy="2399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«Найкраща сільська спортивна громада України» з 7 видів спорту</a:t>
            </a:r>
          </a:p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(громади до 10 тисяч населення)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6989114" y="5491502"/>
            <a:ext cx="1348696" cy="26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Серед команд сільських, селищних громад понад 10 тисяч населення з 7 видів спорту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8594916" y="5662952"/>
            <a:ext cx="1348696" cy="2132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Серед команд міських громад</a:t>
            </a:r>
          </a:p>
          <a:p>
            <a:pPr algn="ctr">
              <a:lnSpc>
                <a:spcPts val="2165"/>
              </a:lnSpc>
            </a:pPr>
            <a:r>
              <a:rPr lang="en-US" sz="1546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 100 тисяч населення</a:t>
            </a:r>
          </a:p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 7 видів спорту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0205327" y="5662952"/>
            <a:ext cx="1348696" cy="2132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Серед керівників терито-ріальних громад України з</a:t>
            </a:r>
          </a:p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 видів спорту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3531231" y="6434477"/>
            <a:ext cx="1348696" cy="1599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Чемпіонати з 3-4 видів спорту серед ветеранів спорту 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5150067" y="5986802"/>
            <a:ext cx="1322628" cy="2665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Всеукраїнський фестиваль «Колосівське літо» серед юнаків та дівчат (рухові активності)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6742835" y="6388409"/>
            <a:ext cx="1348696" cy="1865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«Ігри мужніх» серед ветеранів війни та членів їх сімей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1811129" y="5355697"/>
            <a:ext cx="1348696" cy="2932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5"/>
              </a:lnSpc>
            </a:pPr>
            <a:r>
              <a:rPr lang="en-US" sz="1546" b="true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Всеукраїнські юнацькі</a:t>
            </a:r>
          </a:p>
          <a:p>
            <a:pPr algn="ctr">
              <a:lnSpc>
                <a:spcPts val="2165"/>
              </a:lnSpc>
              <a:spcBef>
                <a:spcPct val="0"/>
              </a:spcBef>
            </a:pPr>
            <a:r>
              <a:rPr lang="en-US" b="true" sz="1546">
                <a:solidFill>
                  <a:srgbClr val="0625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спортивні ігри серед команд терито-ріальних громад України з 8 видів спорту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6474268" y="9200378"/>
            <a:ext cx="5767182" cy="603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5"/>
              </a:lnSpc>
              <a:spcBef>
                <a:spcPct val="0"/>
              </a:spcBef>
            </a:pPr>
            <a:r>
              <a:rPr lang="en-US" b="true" sz="17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ІІ Всеукраїнські літні спортивні ігри серед команд територіальних громад України</a:t>
            </a:r>
          </a:p>
        </p:txBody>
      </p:sp>
      <p:sp>
        <p:nvSpPr>
          <p:cNvPr name="AutoShape 106" id="106"/>
          <p:cNvSpPr/>
          <p:nvPr/>
        </p:nvSpPr>
        <p:spPr>
          <a:xfrm>
            <a:off x="9220292" y="2122129"/>
            <a:ext cx="0" cy="342900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07" id="107"/>
          <p:cNvSpPr/>
          <p:nvPr/>
        </p:nvSpPr>
        <p:spPr>
          <a:xfrm flipH="true">
            <a:off x="3167496" y="2122129"/>
            <a:ext cx="6052795" cy="342900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08" id="108"/>
          <p:cNvSpPr/>
          <p:nvPr/>
        </p:nvSpPr>
        <p:spPr>
          <a:xfrm>
            <a:off x="9220292" y="2122129"/>
            <a:ext cx="6349316" cy="342900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09" id="109"/>
          <p:cNvSpPr/>
          <p:nvPr/>
        </p:nvSpPr>
        <p:spPr>
          <a:xfrm flipH="true">
            <a:off x="9220292" y="3148966"/>
            <a:ext cx="0" cy="21907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0" id="110"/>
          <p:cNvSpPr/>
          <p:nvPr/>
        </p:nvSpPr>
        <p:spPr>
          <a:xfrm>
            <a:off x="9220292" y="3762055"/>
            <a:ext cx="0" cy="21907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1" id="111"/>
          <p:cNvSpPr/>
          <p:nvPr/>
        </p:nvSpPr>
        <p:spPr>
          <a:xfrm>
            <a:off x="9194387" y="4451861"/>
            <a:ext cx="25905" cy="142358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2" id="112"/>
          <p:cNvSpPr/>
          <p:nvPr/>
        </p:nvSpPr>
        <p:spPr>
          <a:xfrm>
            <a:off x="3167496" y="3148966"/>
            <a:ext cx="0" cy="21907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3" id="113"/>
          <p:cNvSpPr/>
          <p:nvPr/>
        </p:nvSpPr>
        <p:spPr>
          <a:xfrm>
            <a:off x="3167496" y="3756249"/>
            <a:ext cx="0" cy="21907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4" id="114"/>
          <p:cNvSpPr/>
          <p:nvPr/>
        </p:nvSpPr>
        <p:spPr>
          <a:xfrm>
            <a:off x="3167496" y="4369339"/>
            <a:ext cx="0" cy="21907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5" id="115"/>
          <p:cNvSpPr/>
          <p:nvPr/>
        </p:nvSpPr>
        <p:spPr>
          <a:xfrm flipH="true">
            <a:off x="15569607" y="3148966"/>
            <a:ext cx="0" cy="21907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6" id="116"/>
          <p:cNvSpPr/>
          <p:nvPr/>
        </p:nvSpPr>
        <p:spPr>
          <a:xfrm>
            <a:off x="15569607" y="3762055"/>
            <a:ext cx="0" cy="21907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7" id="117"/>
          <p:cNvSpPr/>
          <p:nvPr/>
        </p:nvSpPr>
        <p:spPr>
          <a:xfrm>
            <a:off x="15569607" y="4375144"/>
            <a:ext cx="0" cy="21907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8" id="118"/>
          <p:cNvSpPr/>
          <p:nvPr/>
        </p:nvSpPr>
        <p:spPr>
          <a:xfrm flipH="true">
            <a:off x="2740409" y="4988234"/>
            <a:ext cx="490567" cy="80962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19" id="119"/>
          <p:cNvSpPr/>
          <p:nvPr/>
        </p:nvSpPr>
        <p:spPr>
          <a:xfrm>
            <a:off x="3230977" y="4988234"/>
            <a:ext cx="1115235" cy="80962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0" id="120"/>
          <p:cNvSpPr/>
          <p:nvPr/>
        </p:nvSpPr>
        <p:spPr>
          <a:xfrm flipH="true">
            <a:off x="1111224" y="4988234"/>
            <a:ext cx="2119753" cy="80962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1" id="121"/>
          <p:cNvSpPr/>
          <p:nvPr/>
        </p:nvSpPr>
        <p:spPr>
          <a:xfrm>
            <a:off x="9220292" y="4988234"/>
            <a:ext cx="48972" cy="304800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2" id="122"/>
          <p:cNvSpPr/>
          <p:nvPr/>
        </p:nvSpPr>
        <p:spPr>
          <a:xfrm>
            <a:off x="9220292" y="4988234"/>
            <a:ext cx="1659383" cy="304800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3" id="123"/>
          <p:cNvSpPr/>
          <p:nvPr/>
        </p:nvSpPr>
        <p:spPr>
          <a:xfrm>
            <a:off x="9220292" y="4988234"/>
            <a:ext cx="3330456" cy="304800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4" id="124"/>
          <p:cNvSpPr/>
          <p:nvPr/>
        </p:nvSpPr>
        <p:spPr>
          <a:xfrm flipH="true">
            <a:off x="7663462" y="4988234"/>
            <a:ext cx="1556830" cy="31432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5" id="125"/>
          <p:cNvSpPr/>
          <p:nvPr/>
        </p:nvSpPr>
        <p:spPr>
          <a:xfrm flipH="true">
            <a:off x="6136814" y="4988234"/>
            <a:ext cx="3083477" cy="306357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6" id="126"/>
          <p:cNvSpPr/>
          <p:nvPr/>
        </p:nvSpPr>
        <p:spPr>
          <a:xfrm>
            <a:off x="15569607" y="4988234"/>
            <a:ext cx="241774" cy="80962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7" id="127"/>
          <p:cNvSpPr/>
          <p:nvPr/>
        </p:nvSpPr>
        <p:spPr>
          <a:xfrm>
            <a:off x="15569607" y="4988234"/>
            <a:ext cx="1689693" cy="903318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8" id="128"/>
          <p:cNvSpPr/>
          <p:nvPr/>
        </p:nvSpPr>
        <p:spPr>
          <a:xfrm flipH="true">
            <a:off x="14205579" y="4988234"/>
            <a:ext cx="1364028" cy="80962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29" id="129"/>
          <p:cNvSpPr/>
          <p:nvPr/>
        </p:nvSpPr>
        <p:spPr>
          <a:xfrm>
            <a:off x="9269264" y="8374832"/>
            <a:ext cx="0" cy="552450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30" id="130"/>
          <p:cNvSpPr/>
          <p:nvPr/>
        </p:nvSpPr>
        <p:spPr>
          <a:xfrm>
            <a:off x="7663462" y="8384357"/>
            <a:ext cx="1605802" cy="54292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31" id="131"/>
          <p:cNvSpPr/>
          <p:nvPr/>
        </p:nvSpPr>
        <p:spPr>
          <a:xfrm>
            <a:off x="6066314" y="8384357"/>
            <a:ext cx="3202950" cy="542925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32" id="132"/>
          <p:cNvSpPr/>
          <p:nvPr/>
        </p:nvSpPr>
        <p:spPr>
          <a:xfrm flipH="true">
            <a:off x="9269264" y="8374832"/>
            <a:ext cx="1610411" cy="552450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33" id="133"/>
          <p:cNvSpPr/>
          <p:nvPr/>
        </p:nvSpPr>
        <p:spPr>
          <a:xfrm flipH="true">
            <a:off x="9269264" y="8376389"/>
            <a:ext cx="3216213" cy="550893"/>
          </a:xfrm>
          <a:prstGeom prst="line">
            <a:avLst/>
          </a:prstGeom>
          <a:ln cap="flat" w="38100">
            <a:solidFill>
              <a:srgbClr val="265270"/>
            </a:solidFill>
            <a:prstDash val="solid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DAHHYvL8F8Y</dc:identifier>
  <dcterms:modified xsi:type="dcterms:W3CDTF">2011-08-01T06:04:30Z</dcterms:modified>
  <cp:revision>1</cp:revision>
  <dc:title>Звіт 2025</dc:title>
</cp:coreProperties>
</file>