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5"/>
  </p:notesMasterIdLst>
  <p:sldIdLst>
    <p:sldId id="256" r:id="rId2"/>
    <p:sldId id="284" r:id="rId3"/>
    <p:sldId id="285" r:id="rId4"/>
    <p:sldId id="258" r:id="rId5"/>
    <p:sldId id="259" r:id="rId6"/>
    <p:sldId id="260" r:id="rId7"/>
    <p:sldId id="261" r:id="rId8"/>
    <p:sldId id="264"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9" r:id="rId25"/>
    <p:sldId id="292" r:id="rId26"/>
    <p:sldId id="290" r:id="rId27"/>
    <p:sldId id="291" r:id="rId28"/>
    <p:sldId id="295" r:id="rId29"/>
    <p:sldId id="293" r:id="rId30"/>
    <p:sldId id="294" r:id="rId31"/>
    <p:sldId id="296" r:id="rId32"/>
    <p:sldId id="297" r:id="rId33"/>
    <p:sldId id="29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922D8D-7333-4494-8780-9398640201BE}" v="20" dt="2026-06-09T08:03:02.7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Сергей Ключка" userId="d8217135117528d3" providerId="LiveId" clId="{DB44B063-72FE-4C50-A094-0031BBBE469F}"/>
    <pc:docChg chg="undo custSel modSld">
      <pc:chgData name="Сергей Ключка" userId="d8217135117528d3" providerId="LiveId" clId="{DB44B063-72FE-4C50-A094-0031BBBE469F}" dt="2026-06-09T08:03:02.765" v="20" actId="1076"/>
      <pc:docMkLst>
        <pc:docMk/>
      </pc:docMkLst>
      <pc:sldChg chg="addSp modSp mod">
        <pc:chgData name="Сергей Ключка" userId="d8217135117528d3" providerId="LiveId" clId="{DB44B063-72FE-4C50-A094-0031BBBE469F}" dt="2026-06-09T08:03:02.765" v="20" actId="1076"/>
        <pc:sldMkLst>
          <pc:docMk/>
          <pc:sldMk cId="2409269370" sldId="284"/>
        </pc:sldMkLst>
        <pc:graphicFrameChg chg="modGraphic">
          <ac:chgData name="Сергей Ключка" userId="d8217135117528d3" providerId="LiveId" clId="{DB44B063-72FE-4C50-A094-0031BBBE469F}" dt="2026-06-09T08:01:36.763" v="19" actId="20577"/>
          <ac:graphicFrameMkLst>
            <pc:docMk/>
            <pc:sldMk cId="2409269370" sldId="284"/>
            <ac:graphicFrameMk id="9" creationId="{CA3989C3-495D-4FA5-A2EF-F8EB15B0F106}"/>
          </ac:graphicFrameMkLst>
        </pc:graphicFrameChg>
        <pc:picChg chg="add mod">
          <ac:chgData name="Сергей Ключка" userId="d8217135117528d3" providerId="LiveId" clId="{DB44B063-72FE-4C50-A094-0031BBBE469F}" dt="2026-06-09T08:03:02.765" v="20" actId="1076"/>
          <ac:picMkLst>
            <pc:docMk/>
            <pc:sldMk cId="2409269370" sldId="284"/>
            <ac:picMk id="5" creationId="{80C573C8-25F0-CB84-D655-FEB3CE8E0E59}"/>
          </ac:picMkLst>
        </pc:picChg>
        <pc:picChg chg="mod">
          <ac:chgData name="Сергей Ключка" userId="d8217135117528d3" providerId="LiveId" clId="{DB44B063-72FE-4C50-A094-0031BBBE469F}" dt="2026-06-09T08:00:25.875" v="9" actId="1076"/>
          <ac:picMkLst>
            <pc:docMk/>
            <pc:sldMk cId="2409269370" sldId="284"/>
            <ac:picMk id="6" creationId="{3CC85EDB-DB46-4A75-B818-92C67641CAEA}"/>
          </ac:picMkLst>
        </pc:picChg>
      </pc:sldChg>
      <pc:sldChg chg="modSp mod">
        <pc:chgData name="Сергей Ключка" userId="d8217135117528d3" providerId="LiveId" clId="{DB44B063-72FE-4C50-A094-0031BBBE469F}" dt="2026-06-09T07:58:35.339" v="1" actId="1076"/>
        <pc:sldMkLst>
          <pc:docMk/>
          <pc:sldMk cId="2158046534" sldId="285"/>
        </pc:sldMkLst>
        <pc:picChg chg="mod">
          <ac:chgData name="Сергей Ключка" userId="d8217135117528d3" providerId="LiveId" clId="{DB44B063-72FE-4C50-A094-0031BBBE469F}" dt="2026-06-09T07:58:35.339" v="1" actId="1076"/>
          <ac:picMkLst>
            <pc:docMk/>
            <pc:sldMk cId="2158046534" sldId="285"/>
            <ac:picMk id="7" creationId="{F80958CD-6C39-4375-8B4E-FEAE9B7E8F90}"/>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9539E5-3F23-4C8F-8E3F-3902F64D0DBB}" type="doc">
      <dgm:prSet loTypeId="urn:microsoft.com/office/officeart/2005/8/layout/process1" loCatId="process" qsTypeId="urn:microsoft.com/office/officeart/2005/8/quickstyle/simple3" qsCatId="simple" csTypeId="urn:microsoft.com/office/officeart/2005/8/colors/accent2_1" csCatId="accent2" phldr="1"/>
      <dgm:spPr/>
      <dgm:t>
        <a:bodyPr/>
        <a:lstStyle/>
        <a:p>
          <a:endParaRPr lang="LID4096"/>
        </a:p>
      </dgm:t>
    </dgm:pt>
    <dgm:pt modelId="{CAA368B3-4463-43A5-99C8-3D0D128C5023}">
      <dgm:prSet phldrT="[Текст]"/>
      <dgm:spPr/>
      <dgm:t>
        <a:bodyPr/>
        <a:lstStyle/>
        <a:p>
          <a:r>
            <a:rPr lang="uk-UA">
              <a:latin typeface="Times New Roman" panose="02020603050405020304" pitchFamily="18" charset="0"/>
              <a:cs typeface="Times New Roman" panose="02020603050405020304" pitchFamily="18" charset="0"/>
            </a:rPr>
            <a:t>працює 25 тренерів і навчається 470 вихованців</a:t>
          </a:r>
        </a:p>
      </dgm:t>
    </dgm:pt>
    <dgm:pt modelId="{79285EF6-06BA-40A0-BC78-9599A4460438}" type="parTrans" cxnId="{6788731A-0795-43FF-8C3D-9B019C90B377}">
      <dgm:prSet/>
      <dgm:spPr/>
      <dgm:t>
        <a:bodyPr/>
        <a:lstStyle/>
        <a:p>
          <a:endParaRPr lang="uk-UA"/>
        </a:p>
      </dgm:t>
    </dgm:pt>
    <dgm:pt modelId="{95323385-7812-4381-9A3C-694FAFA28A00}" type="sibTrans" cxnId="{6788731A-0795-43FF-8C3D-9B019C90B377}">
      <dgm:prSet/>
      <dgm:spPr/>
      <dgm:t>
        <a:bodyPr/>
        <a:lstStyle/>
        <a:p>
          <a:endParaRPr lang="uk-UA"/>
        </a:p>
      </dgm:t>
    </dgm:pt>
    <dgm:pt modelId="{255B3B0C-18C3-4AF5-B532-4ECF19DF8FC6}">
      <dgm:prSet phldrT="[Текст]"/>
      <dgm:spPr/>
      <dgm:t>
        <a:bodyPr/>
        <a:lstStyle/>
        <a:p>
          <a:r>
            <a:rPr lang="uk-UA">
              <a:latin typeface="Times New Roman" panose="02020603050405020304" pitchFamily="18" charset="0"/>
              <a:cs typeface="Times New Roman" panose="02020603050405020304" pitchFamily="18" charset="0"/>
            </a:rPr>
            <a:t>розвиває два </a:t>
          </a:r>
          <a:r>
            <a:rPr lang="uk-UA" u="sng">
              <a:latin typeface="Times New Roman" panose="02020603050405020304" pitchFamily="18" charset="0"/>
              <a:cs typeface="Times New Roman" panose="02020603050405020304" pitchFamily="18" charset="0"/>
            </a:rPr>
            <a:t>олімпійські види </a:t>
          </a:r>
          <a:r>
            <a:rPr lang="uk-UA">
              <a:latin typeface="Times New Roman" panose="02020603050405020304" pitchFamily="18" charset="0"/>
              <a:cs typeface="Times New Roman" panose="02020603050405020304" pitchFamily="18" charset="0"/>
            </a:rPr>
            <a:t>спорту — бокс і хокей з шайбою</a:t>
          </a:r>
        </a:p>
      </dgm:t>
    </dgm:pt>
    <dgm:pt modelId="{A59BF70E-0E27-4515-8A0A-59786A36D82B}" type="parTrans" cxnId="{CF2548CC-9ADB-4B18-B6F4-A717B986B505}">
      <dgm:prSet/>
      <dgm:spPr/>
      <dgm:t>
        <a:bodyPr/>
        <a:lstStyle/>
        <a:p>
          <a:endParaRPr lang="uk-UA"/>
        </a:p>
      </dgm:t>
    </dgm:pt>
    <dgm:pt modelId="{66D1B15E-7E3F-48D5-9201-EF9DCB8EF8BE}" type="sibTrans" cxnId="{CF2548CC-9ADB-4B18-B6F4-A717B986B505}">
      <dgm:prSet/>
      <dgm:spPr/>
      <dgm:t>
        <a:bodyPr/>
        <a:lstStyle/>
        <a:p>
          <a:endParaRPr lang="uk-UA"/>
        </a:p>
      </dgm:t>
    </dgm:pt>
    <dgm:pt modelId="{F2A49E00-2374-415E-8D07-EB317ACFE84D}">
      <dgm:prSet phldrT="[Текст]"/>
      <dgm:spPr/>
      <dgm:t>
        <a:bodyPr/>
        <a:lstStyle/>
        <a:p>
          <a:r>
            <a:rPr lang="uk-UA">
              <a:latin typeface="Times New Roman" panose="02020603050405020304" pitchFamily="18" charset="0"/>
              <a:cs typeface="Times New Roman" panose="02020603050405020304" pitchFamily="18" charset="0"/>
            </a:rPr>
            <a:t>а також </a:t>
          </a:r>
          <a:r>
            <a:rPr lang="uk-UA" u="sng">
              <a:latin typeface="Times New Roman" panose="02020603050405020304" pitchFamily="18" charset="0"/>
              <a:cs typeface="Times New Roman" panose="02020603050405020304" pitchFamily="18" charset="0"/>
            </a:rPr>
            <a:t>неолімпійські види спорту</a:t>
          </a:r>
          <a:r>
            <a:rPr lang="uk-UA">
              <a:latin typeface="Times New Roman" panose="02020603050405020304" pitchFamily="18" charset="0"/>
              <a:cs typeface="Times New Roman" panose="02020603050405020304" pitchFamily="18" charset="0"/>
            </a:rPr>
            <a:t> — </a:t>
          </a:r>
          <a:r>
            <a:rPr lang="uk-UA" err="1">
              <a:latin typeface="Times New Roman" panose="02020603050405020304" pitchFamily="18" charset="0"/>
              <a:cs typeface="Times New Roman" panose="02020603050405020304" pitchFamily="18" charset="0"/>
            </a:rPr>
            <a:t>хортинг</a:t>
          </a:r>
          <a:r>
            <a:rPr lang="uk-UA">
              <a:latin typeface="Times New Roman" panose="02020603050405020304" pitchFamily="18" charset="0"/>
              <a:cs typeface="Times New Roman" panose="02020603050405020304" pitchFamily="18" charset="0"/>
            </a:rPr>
            <a:t>, кікбоксинг WAKO, кікбоксинг ISKA та кікбоксинг WTKA</a:t>
          </a:r>
        </a:p>
      </dgm:t>
    </dgm:pt>
    <dgm:pt modelId="{EA073D14-BAF9-4DE7-8E53-B30CA444A548}" type="parTrans" cxnId="{85F883E4-B2CD-4E00-9A52-75D3DA5E85EE}">
      <dgm:prSet/>
      <dgm:spPr/>
      <dgm:t>
        <a:bodyPr/>
        <a:lstStyle/>
        <a:p>
          <a:endParaRPr lang="uk-UA"/>
        </a:p>
      </dgm:t>
    </dgm:pt>
    <dgm:pt modelId="{33317B14-74FD-4033-BC49-D0CE03F9CFD2}" type="sibTrans" cxnId="{85F883E4-B2CD-4E00-9A52-75D3DA5E85EE}">
      <dgm:prSet/>
      <dgm:spPr/>
      <dgm:t>
        <a:bodyPr/>
        <a:lstStyle/>
        <a:p>
          <a:endParaRPr lang="uk-UA"/>
        </a:p>
      </dgm:t>
    </dgm:pt>
    <dgm:pt modelId="{9BEB71E2-84A4-4CE7-869F-2FA8FE037A58}" type="pres">
      <dgm:prSet presAssocID="{AD9539E5-3F23-4C8F-8E3F-3902F64D0DBB}" presName="Name0" presStyleCnt="0">
        <dgm:presLayoutVars>
          <dgm:dir/>
          <dgm:resizeHandles val="exact"/>
        </dgm:presLayoutVars>
      </dgm:prSet>
      <dgm:spPr/>
    </dgm:pt>
    <dgm:pt modelId="{DBB8E4FE-DD6C-4791-8FC0-BFD6EFB31318}" type="pres">
      <dgm:prSet presAssocID="{CAA368B3-4463-43A5-99C8-3D0D128C5023}" presName="node" presStyleLbl="node1" presStyleIdx="0" presStyleCnt="3" custScaleY="65594">
        <dgm:presLayoutVars>
          <dgm:bulletEnabled val="1"/>
        </dgm:presLayoutVars>
      </dgm:prSet>
      <dgm:spPr/>
    </dgm:pt>
    <dgm:pt modelId="{F75F312D-E315-4467-94A7-A015F2E99774}" type="pres">
      <dgm:prSet presAssocID="{95323385-7812-4381-9A3C-694FAFA28A00}" presName="sibTrans" presStyleLbl="sibTrans2D1" presStyleIdx="0" presStyleCnt="2"/>
      <dgm:spPr/>
    </dgm:pt>
    <dgm:pt modelId="{923AE074-B7D9-452F-BC62-D7E632FB2E02}" type="pres">
      <dgm:prSet presAssocID="{95323385-7812-4381-9A3C-694FAFA28A00}" presName="connectorText" presStyleLbl="sibTrans2D1" presStyleIdx="0" presStyleCnt="2"/>
      <dgm:spPr/>
    </dgm:pt>
    <dgm:pt modelId="{98814D1F-3F71-42B4-818C-CE0FCA625329}" type="pres">
      <dgm:prSet presAssocID="{255B3B0C-18C3-4AF5-B532-4ECF19DF8FC6}" presName="node" presStyleLbl="node1" presStyleIdx="1" presStyleCnt="3">
        <dgm:presLayoutVars>
          <dgm:bulletEnabled val="1"/>
        </dgm:presLayoutVars>
      </dgm:prSet>
      <dgm:spPr/>
    </dgm:pt>
    <dgm:pt modelId="{7F49C55B-A54D-4325-94FB-2B858E9E7438}" type="pres">
      <dgm:prSet presAssocID="{66D1B15E-7E3F-48D5-9201-EF9DCB8EF8BE}" presName="sibTrans" presStyleLbl="sibTrans2D1" presStyleIdx="1" presStyleCnt="2"/>
      <dgm:spPr/>
    </dgm:pt>
    <dgm:pt modelId="{CAB89DC1-65C1-48E8-AA59-45CA626762B1}" type="pres">
      <dgm:prSet presAssocID="{66D1B15E-7E3F-48D5-9201-EF9DCB8EF8BE}" presName="connectorText" presStyleLbl="sibTrans2D1" presStyleIdx="1" presStyleCnt="2"/>
      <dgm:spPr/>
    </dgm:pt>
    <dgm:pt modelId="{CC6BA0F3-4655-46C7-AE92-25CCBCFEFC18}" type="pres">
      <dgm:prSet presAssocID="{F2A49E00-2374-415E-8D07-EB317ACFE84D}" presName="node" presStyleLbl="node1" presStyleIdx="2" presStyleCnt="3">
        <dgm:presLayoutVars>
          <dgm:bulletEnabled val="1"/>
        </dgm:presLayoutVars>
      </dgm:prSet>
      <dgm:spPr/>
    </dgm:pt>
  </dgm:ptLst>
  <dgm:cxnLst>
    <dgm:cxn modelId="{55E4DC09-E76E-40C4-B1AD-43CBF84AAB49}" type="presOf" srcId="{95323385-7812-4381-9A3C-694FAFA28A00}" destId="{923AE074-B7D9-452F-BC62-D7E632FB2E02}" srcOrd="1" destOrd="0" presId="urn:microsoft.com/office/officeart/2005/8/layout/process1"/>
    <dgm:cxn modelId="{31366A17-C589-4292-B5A7-0D644D545401}" type="presOf" srcId="{66D1B15E-7E3F-48D5-9201-EF9DCB8EF8BE}" destId="{7F49C55B-A54D-4325-94FB-2B858E9E7438}" srcOrd="0" destOrd="0" presId="urn:microsoft.com/office/officeart/2005/8/layout/process1"/>
    <dgm:cxn modelId="{6788731A-0795-43FF-8C3D-9B019C90B377}" srcId="{AD9539E5-3F23-4C8F-8E3F-3902F64D0DBB}" destId="{CAA368B3-4463-43A5-99C8-3D0D128C5023}" srcOrd="0" destOrd="0" parTransId="{79285EF6-06BA-40A0-BC78-9599A4460438}" sibTransId="{95323385-7812-4381-9A3C-694FAFA28A00}"/>
    <dgm:cxn modelId="{DFD6C325-3C6F-4479-8396-892EA254C6F7}" type="presOf" srcId="{95323385-7812-4381-9A3C-694FAFA28A00}" destId="{F75F312D-E315-4467-94A7-A015F2E99774}" srcOrd="0" destOrd="0" presId="urn:microsoft.com/office/officeart/2005/8/layout/process1"/>
    <dgm:cxn modelId="{8C25664F-C3A5-414A-B60D-FB3E20442352}" type="presOf" srcId="{66D1B15E-7E3F-48D5-9201-EF9DCB8EF8BE}" destId="{CAB89DC1-65C1-48E8-AA59-45CA626762B1}" srcOrd="1" destOrd="0" presId="urn:microsoft.com/office/officeart/2005/8/layout/process1"/>
    <dgm:cxn modelId="{891CF4A5-9485-4A20-8ED5-80CE4BBE777A}" type="presOf" srcId="{F2A49E00-2374-415E-8D07-EB317ACFE84D}" destId="{CC6BA0F3-4655-46C7-AE92-25CCBCFEFC18}" srcOrd="0" destOrd="0" presId="urn:microsoft.com/office/officeart/2005/8/layout/process1"/>
    <dgm:cxn modelId="{AFEDACC8-AF67-490E-83C7-198716FA7AEB}" type="presOf" srcId="{255B3B0C-18C3-4AF5-B532-4ECF19DF8FC6}" destId="{98814D1F-3F71-42B4-818C-CE0FCA625329}" srcOrd="0" destOrd="0" presId="urn:microsoft.com/office/officeart/2005/8/layout/process1"/>
    <dgm:cxn modelId="{0E200ACA-4DDF-4C8C-9703-7E75337744F1}" type="presOf" srcId="{AD9539E5-3F23-4C8F-8E3F-3902F64D0DBB}" destId="{9BEB71E2-84A4-4CE7-869F-2FA8FE037A58}" srcOrd="0" destOrd="0" presId="urn:microsoft.com/office/officeart/2005/8/layout/process1"/>
    <dgm:cxn modelId="{CF2548CC-9ADB-4B18-B6F4-A717B986B505}" srcId="{AD9539E5-3F23-4C8F-8E3F-3902F64D0DBB}" destId="{255B3B0C-18C3-4AF5-B532-4ECF19DF8FC6}" srcOrd="1" destOrd="0" parTransId="{A59BF70E-0E27-4515-8A0A-59786A36D82B}" sibTransId="{66D1B15E-7E3F-48D5-9201-EF9DCB8EF8BE}"/>
    <dgm:cxn modelId="{85F883E4-B2CD-4E00-9A52-75D3DA5E85EE}" srcId="{AD9539E5-3F23-4C8F-8E3F-3902F64D0DBB}" destId="{F2A49E00-2374-415E-8D07-EB317ACFE84D}" srcOrd="2" destOrd="0" parTransId="{EA073D14-BAF9-4DE7-8E53-B30CA444A548}" sibTransId="{33317B14-74FD-4033-BC49-D0CE03F9CFD2}"/>
    <dgm:cxn modelId="{E33E2FEA-502E-4701-8B68-78FA4C302EF9}" type="presOf" srcId="{CAA368B3-4463-43A5-99C8-3D0D128C5023}" destId="{DBB8E4FE-DD6C-4791-8FC0-BFD6EFB31318}" srcOrd="0" destOrd="0" presId="urn:microsoft.com/office/officeart/2005/8/layout/process1"/>
    <dgm:cxn modelId="{36A78688-CF75-4B77-8772-03DBF20DCCB0}" type="presParOf" srcId="{9BEB71E2-84A4-4CE7-869F-2FA8FE037A58}" destId="{DBB8E4FE-DD6C-4791-8FC0-BFD6EFB31318}" srcOrd="0" destOrd="0" presId="urn:microsoft.com/office/officeart/2005/8/layout/process1"/>
    <dgm:cxn modelId="{D748080F-2FFE-4F6E-944D-2AD5EB23E9F3}" type="presParOf" srcId="{9BEB71E2-84A4-4CE7-869F-2FA8FE037A58}" destId="{F75F312D-E315-4467-94A7-A015F2E99774}" srcOrd="1" destOrd="0" presId="urn:microsoft.com/office/officeart/2005/8/layout/process1"/>
    <dgm:cxn modelId="{4CA1715E-778B-4D45-B4F7-A2AA28ED817E}" type="presParOf" srcId="{F75F312D-E315-4467-94A7-A015F2E99774}" destId="{923AE074-B7D9-452F-BC62-D7E632FB2E02}" srcOrd="0" destOrd="0" presId="urn:microsoft.com/office/officeart/2005/8/layout/process1"/>
    <dgm:cxn modelId="{62F85871-29B4-4EAD-AE3F-056A37BBECC7}" type="presParOf" srcId="{9BEB71E2-84A4-4CE7-869F-2FA8FE037A58}" destId="{98814D1F-3F71-42B4-818C-CE0FCA625329}" srcOrd="2" destOrd="0" presId="urn:microsoft.com/office/officeart/2005/8/layout/process1"/>
    <dgm:cxn modelId="{5D3542A7-90D1-4E8D-8552-27C5B2DFFD47}" type="presParOf" srcId="{9BEB71E2-84A4-4CE7-869F-2FA8FE037A58}" destId="{7F49C55B-A54D-4325-94FB-2B858E9E7438}" srcOrd="3" destOrd="0" presId="urn:microsoft.com/office/officeart/2005/8/layout/process1"/>
    <dgm:cxn modelId="{FC1822EE-AA46-4690-AA56-898303A3B891}" type="presParOf" srcId="{7F49C55B-A54D-4325-94FB-2B858E9E7438}" destId="{CAB89DC1-65C1-48E8-AA59-45CA626762B1}" srcOrd="0" destOrd="0" presId="urn:microsoft.com/office/officeart/2005/8/layout/process1"/>
    <dgm:cxn modelId="{3EF95196-E13C-4DBD-86A4-48C0CA136F2D}" type="presParOf" srcId="{9BEB71E2-84A4-4CE7-869F-2FA8FE037A58}" destId="{CC6BA0F3-4655-46C7-AE92-25CCBCFEFC18}" srcOrd="4" destOrd="0" presId="urn:microsoft.com/office/officeart/2005/8/layout/process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60C44E-BFE9-4771-A7CA-F9B263571C3C}" type="doc">
      <dgm:prSet loTypeId="urn:microsoft.com/office/officeart/2005/8/layout/process1" loCatId="process" qsTypeId="urn:microsoft.com/office/officeart/2005/8/quickstyle/simple3" qsCatId="simple" csTypeId="urn:microsoft.com/office/officeart/2005/8/colors/accent2_1" csCatId="accent2" phldr="1"/>
      <dgm:spPr/>
    </dgm:pt>
    <dgm:pt modelId="{ED292767-FCCE-4A51-A777-0776EE6A82CC}">
      <dgm:prSet phldrT="[Текст]"/>
      <dgm:spPr/>
      <dgm:t>
        <a:bodyPr/>
        <a:lstStyle/>
        <a:p>
          <a:r>
            <a:rPr lang="uk-UA">
              <a:latin typeface="Times New Roman" panose="02020603050405020304" pitchFamily="18" charset="0"/>
              <a:cs typeface="Times New Roman" panose="02020603050405020304" pitchFamily="18" charset="0"/>
            </a:rPr>
            <a:t>на бюджетній основі працює 19 тренерів і навчається 740 вихованців, ще 8 тренерів та 280 дітей поза бюджетом</a:t>
          </a:r>
        </a:p>
      </dgm:t>
    </dgm:pt>
    <dgm:pt modelId="{4ED2CB7A-0DEC-48A9-A89E-6BBDF26644EB}" type="parTrans" cxnId="{DF6DE461-D254-48AE-AEE1-9D07CBBBB80F}">
      <dgm:prSet/>
      <dgm:spPr/>
      <dgm:t>
        <a:bodyPr/>
        <a:lstStyle/>
        <a:p>
          <a:endParaRPr lang="uk-UA"/>
        </a:p>
      </dgm:t>
    </dgm:pt>
    <dgm:pt modelId="{303C4502-EC3E-4730-BF34-9A224BC3F59A}" type="sibTrans" cxnId="{DF6DE461-D254-48AE-AEE1-9D07CBBBB80F}">
      <dgm:prSet/>
      <dgm:spPr/>
      <dgm:t>
        <a:bodyPr/>
        <a:lstStyle/>
        <a:p>
          <a:endParaRPr lang="uk-UA"/>
        </a:p>
      </dgm:t>
    </dgm:pt>
    <dgm:pt modelId="{164220F8-815E-4180-9FC6-7DA3FE84E5EC}">
      <dgm:prSet phldrT="[Текст]"/>
      <dgm:spPr/>
      <dgm:t>
        <a:bodyPr/>
        <a:lstStyle/>
        <a:p>
          <a:r>
            <a:rPr lang="uk-UA">
              <a:latin typeface="Times New Roman" panose="02020603050405020304" pitchFamily="18" charset="0"/>
              <a:cs typeface="Times New Roman" panose="02020603050405020304" pitchFamily="18" charset="0"/>
            </a:rPr>
            <a:t>розвиває олімпійський вид спорту – футбол</a:t>
          </a:r>
        </a:p>
      </dgm:t>
    </dgm:pt>
    <dgm:pt modelId="{9778D101-D831-4C33-89A7-EDBC531B49A2}" type="parTrans" cxnId="{5B229394-AEC3-48BE-A37D-C458317C5B19}">
      <dgm:prSet/>
      <dgm:spPr/>
      <dgm:t>
        <a:bodyPr/>
        <a:lstStyle/>
        <a:p>
          <a:endParaRPr lang="uk-UA"/>
        </a:p>
      </dgm:t>
    </dgm:pt>
    <dgm:pt modelId="{960097A9-5ECC-4F63-82DA-A58ACC928BE3}" type="sibTrans" cxnId="{5B229394-AEC3-48BE-A37D-C458317C5B19}">
      <dgm:prSet/>
      <dgm:spPr/>
      <dgm:t>
        <a:bodyPr/>
        <a:lstStyle/>
        <a:p>
          <a:endParaRPr lang="uk-UA"/>
        </a:p>
      </dgm:t>
    </dgm:pt>
    <dgm:pt modelId="{0D9D7E07-F31F-4EE2-A9A2-628B306C676A}">
      <dgm:prSet phldrT="[Текст]"/>
      <dgm:spPr/>
      <dgm:t>
        <a:bodyPr/>
        <a:lstStyle/>
        <a:p>
          <a:r>
            <a:rPr lang="uk-UA">
              <a:latin typeface="Times New Roman" panose="02020603050405020304" pitchFamily="18" charset="0"/>
              <a:cs typeface="Times New Roman" panose="02020603050405020304" pitchFamily="18" charset="0"/>
            </a:rPr>
            <a:t>на балансі перебуває спортивний комплекс з 4 споруд</a:t>
          </a:r>
        </a:p>
      </dgm:t>
    </dgm:pt>
    <dgm:pt modelId="{17E56860-2D0F-4978-AE47-B7882C6C177E}" type="parTrans" cxnId="{0001C28B-43BB-4CE2-96D1-14AF7D45FFF7}">
      <dgm:prSet/>
      <dgm:spPr/>
      <dgm:t>
        <a:bodyPr/>
        <a:lstStyle/>
        <a:p>
          <a:endParaRPr lang="uk-UA"/>
        </a:p>
      </dgm:t>
    </dgm:pt>
    <dgm:pt modelId="{2F05C927-CE51-4669-997B-924F5B6FFE15}" type="sibTrans" cxnId="{0001C28B-43BB-4CE2-96D1-14AF7D45FFF7}">
      <dgm:prSet/>
      <dgm:spPr/>
      <dgm:t>
        <a:bodyPr/>
        <a:lstStyle/>
        <a:p>
          <a:endParaRPr lang="uk-UA"/>
        </a:p>
      </dgm:t>
    </dgm:pt>
    <dgm:pt modelId="{D2D5204A-B921-4D08-B1FC-C1BBAB1D3F82}" type="pres">
      <dgm:prSet presAssocID="{D660C44E-BFE9-4771-A7CA-F9B263571C3C}" presName="Name0" presStyleCnt="0">
        <dgm:presLayoutVars>
          <dgm:dir/>
          <dgm:resizeHandles val="exact"/>
        </dgm:presLayoutVars>
      </dgm:prSet>
      <dgm:spPr/>
    </dgm:pt>
    <dgm:pt modelId="{4C960BCE-E17E-4C70-88F4-84FB67697609}" type="pres">
      <dgm:prSet presAssocID="{ED292767-FCCE-4A51-A777-0776EE6A82CC}" presName="node" presStyleLbl="node1" presStyleIdx="0" presStyleCnt="3">
        <dgm:presLayoutVars>
          <dgm:bulletEnabled val="1"/>
        </dgm:presLayoutVars>
      </dgm:prSet>
      <dgm:spPr/>
    </dgm:pt>
    <dgm:pt modelId="{CA416A68-7B17-49BB-AD0E-38F4A3FBF377}" type="pres">
      <dgm:prSet presAssocID="{303C4502-EC3E-4730-BF34-9A224BC3F59A}" presName="sibTrans" presStyleLbl="sibTrans2D1" presStyleIdx="0" presStyleCnt="2"/>
      <dgm:spPr/>
    </dgm:pt>
    <dgm:pt modelId="{869974C2-84AF-4A57-820E-EF02D1977014}" type="pres">
      <dgm:prSet presAssocID="{303C4502-EC3E-4730-BF34-9A224BC3F59A}" presName="connectorText" presStyleLbl="sibTrans2D1" presStyleIdx="0" presStyleCnt="2"/>
      <dgm:spPr/>
    </dgm:pt>
    <dgm:pt modelId="{AD8BFE5E-9E21-4C39-9E83-D7426634DEB8}" type="pres">
      <dgm:prSet presAssocID="{164220F8-815E-4180-9FC6-7DA3FE84E5EC}" presName="node" presStyleLbl="node1" presStyleIdx="1" presStyleCnt="3" custScaleX="73365" custScaleY="91523" custLinFactNeighborX="-62454" custLinFactNeighborY="-2328">
        <dgm:presLayoutVars>
          <dgm:bulletEnabled val="1"/>
        </dgm:presLayoutVars>
      </dgm:prSet>
      <dgm:spPr/>
    </dgm:pt>
    <dgm:pt modelId="{3DD046A2-B85A-446F-B3FE-C4FDA4547693}" type="pres">
      <dgm:prSet presAssocID="{960097A9-5ECC-4F63-82DA-A58ACC928BE3}" presName="sibTrans" presStyleLbl="sibTrans2D1" presStyleIdx="1" presStyleCnt="2"/>
      <dgm:spPr/>
    </dgm:pt>
    <dgm:pt modelId="{B6C03A13-7201-4F3F-9A21-2BFA25E46E0F}" type="pres">
      <dgm:prSet presAssocID="{960097A9-5ECC-4F63-82DA-A58ACC928BE3}" presName="connectorText" presStyleLbl="sibTrans2D1" presStyleIdx="1" presStyleCnt="2"/>
      <dgm:spPr/>
    </dgm:pt>
    <dgm:pt modelId="{589D42B7-4286-4778-B648-3FDC02F7D04B}" type="pres">
      <dgm:prSet presAssocID="{0D9D7E07-F31F-4EE2-A9A2-628B306C676A}" presName="node" presStyleLbl="node1" presStyleIdx="2" presStyleCnt="3" custScaleX="87321" custScaleY="92688" custLinFactX="-7097" custLinFactNeighborX="-100000" custLinFactNeighborY="-572">
        <dgm:presLayoutVars>
          <dgm:bulletEnabled val="1"/>
        </dgm:presLayoutVars>
      </dgm:prSet>
      <dgm:spPr/>
    </dgm:pt>
  </dgm:ptLst>
  <dgm:cxnLst>
    <dgm:cxn modelId="{C2430228-37C0-4CA1-823B-8F0A1DFE2D78}" type="presOf" srcId="{ED292767-FCCE-4A51-A777-0776EE6A82CC}" destId="{4C960BCE-E17E-4C70-88F4-84FB67697609}" srcOrd="0" destOrd="0" presId="urn:microsoft.com/office/officeart/2005/8/layout/process1"/>
    <dgm:cxn modelId="{DF6DE461-D254-48AE-AEE1-9D07CBBBB80F}" srcId="{D660C44E-BFE9-4771-A7CA-F9B263571C3C}" destId="{ED292767-FCCE-4A51-A777-0776EE6A82CC}" srcOrd="0" destOrd="0" parTransId="{4ED2CB7A-0DEC-48A9-A89E-6BBDF26644EB}" sibTransId="{303C4502-EC3E-4730-BF34-9A224BC3F59A}"/>
    <dgm:cxn modelId="{584AF847-377E-4265-B87F-9162FDD5E6B6}" type="presOf" srcId="{164220F8-815E-4180-9FC6-7DA3FE84E5EC}" destId="{AD8BFE5E-9E21-4C39-9E83-D7426634DEB8}" srcOrd="0" destOrd="0" presId="urn:microsoft.com/office/officeart/2005/8/layout/process1"/>
    <dgm:cxn modelId="{3D7B9F4F-C76F-4E98-A9DC-01989B8F831D}" type="presOf" srcId="{D660C44E-BFE9-4771-A7CA-F9B263571C3C}" destId="{D2D5204A-B921-4D08-B1FC-C1BBAB1D3F82}" srcOrd="0" destOrd="0" presId="urn:microsoft.com/office/officeart/2005/8/layout/process1"/>
    <dgm:cxn modelId="{28E21075-87A3-4409-9D78-F19211B20911}" type="presOf" srcId="{303C4502-EC3E-4730-BF34-9A224BC3F59A}" destId="{CA416A68-7B17-49BB-AD0E-38F4A3FBF377}" srcOrd="0" destOrd="0" presId="urn:microsoft.com/office/officeart/2005/8/layout/process1"/>
    <dgm:cxn modelId="{0001C28B-43BB-4CE2-96D1-14AF7D45FFF7}" srcId="{D660C44E-BFE9-4771-A7CA-F9B263571C3C}" destId="{0D9D7E07-F31F-4EE2-A9A2-628B306C676A}" srcOrd="2" destOrd="0" parTransId="{17E56860-2D0F-4978-AE47-B7882C6C177E}" sibTransId="{2F05C927-CE51-4669-997B-924F5B6FFE15}"/>
    <dgm:cxn modelId="{5B229394-AEC3-48BE-A37D-C458317C5B19}" srcId="{D660C44E-BFE9-4771-A7CA-F9B263571C3C}" destId="{164220F8-815E-4180-9FC6-7DA3FE84E5EC}" srcOrd="1" destOrd="0" parTransId="{9778D101-D831-4C33-89A7-EDBC531B49A2}" sibTransId="{960097A9-5ECC-4F63-82DA-A58ACC928BE3}"/>
    <dgm:cxn modelId="{0000C199-74E2-4FCF-AD75-F95C93842F37}" type="presOf" srcId="{303C4502-EC3E-4730-BF34-9A224BC3F59A}" destId="{869974C2-84AF-4A57-820E-EF02D1977014}" srcOrd="1" destOrd="0" presId="urn:microsoft.com/office/officeart/2005/8/layout/process1"/>
    <dgm:cxn modelId="{AF631D9B-9D0D-4956-89A9-B63B28E0052C}" type="presOf" srcId="{960097A9-5ECC-4F63-82DA-A58ACC928BE3}" destId="{3DD046A2-B85A-446F-B3FE-C4FDA4547693}" srcOrd="0" destOrd="0" presId="urn:microsoft.com/office/officeart/2005/8/layout/process1"/>
    <dgm:cxn modelId="{D6AACAB4-AB10-445D-BE3C-83D296F748F7}" type="presOf" srcId="{960097A9-5ECC-4F63-82DA-A58ACC928BE3}" destId="{B6C03A13-7201-4F3F-9A21-2BFA25E46E0F}" srcOrd="1" destOrd="0" presId="urn:microsoft.com/office/officeart/2005/8/layout/process1"/>
    <dgm:cxn modelId="{4A2BF1DE-DB32-403A-AD68-BDEB288698C8}" type="presOf" srcId="{0D9D7E07-F31F-4EE2-A9A2-628B306C676A}" destId="{589D42B7-4286-4778-B648-3FDC02F7D04B}" srcOrd="0" destOrd="0" presId="urn:microsoft.com/office/officeart/2005/8/layout/process1"/>
    <dgm:cxn modelId="{3F44D2E1-7D64-4514-930C-EE3ACE764F72}" type="presParOf" srcId="{D2D5204A-B921-4D08-B1FC-C1BBAB1D3F82}" destId="{4C960BCE-E17E-4C70-88F4-84FB67697609}" srcOrd="0" destOrd="0" presId="urn:microsoft.com/office/officeart/2005/8/layout/process1"/>
    <dgm:cxn modelId="{2CF21EA8-5B68-4300-BA5A-69FEAC0DD305}" type="presParOf" srcId="{D2D5204A-B921-4D08-B1FC-C1BBAB1D3F82}" destId="{CA416A68-7B17-49BB-AD0E-38F4A3FBF377}" srcOrd="1" destOrd="0" presId="urn:microsoft.com/office/officeart/2005/8/layout/process1"/>
    <dgm:cxn modelId="{774C9A09-77E1-4E56-9FCF-5F2AA803227E}" type="presParOf" srcId="{CA416A68-7B17-49BB-AD0E-38F4A3FBF377}" destId="{869974C2-84AF-4A57-820E-EF02D1977014}" srcOrd="0" destOrd="0" presId="urn:microsoft.com/office/officeart/2005/8/layout/process1"/>
    <dgm:cxn modelId="{2096C3AC-6438-405E-8F1A-3AB1EE7C59EE}" type="presParOf" srcId="{D2D5204A-B921-4D08-B1FC-C1BBAB1D3F82}" destId="{AD8BFE5E-9E21-4C39-9E83-D7426634DEB8}" srcOrd="2" destOrd="0" presId="urn:microsoft.com/office/officeart/2005/8/layout/process1"/>
    <dgm:cxn modelId="{407D9E2B-55EA-4F20-B351-B639FA17B9D8}" type="presParOf" srcId="{D2D5204A-B921-4D08-B1FC-C1BBAB1D3F82}" destId="{3DD046A2-B85A-446F-B3FE-C4FDA4547693}" srcOrd="3" destOrd="0" presId="urn:microsoft.com/office/officeart/2005/8/layout/process1"/>
    <dgm:cxn modelId="{5AF78C0B-C2FD-4169-B474-B2C0139B8B81}" type="presParOf" srcId="{3DD046A2-B85A-446F-B3FE-C4FDA4547693}" destId="{B6C03A13-7201-4F3F-9A21-2BFA25E46E0F}" srcOrd="0" destOrd="0" presId="urn:microsoft.com/office/officeart/2005/8/layout/process1"/>
    <dgm:cxn modelId="{3D58AED4-3A88-43DE-849A-03827BEE00A1}" type="presParOf" srcId="{D2D5204A-B921-4D08-B1FC-C1BBAB1D3F82}" destId="{589D42B7-4286-4778-B648-3FDC02F7D04B}"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B8E4FE-DD6C-4791-8FC0-BFD6EFB31318}">
      <dsp:nvSpPr>
        <dsp:cNvPr id="0" name=""/>
        <dsp:cNvSpPr/>
      </dsp:nvSpPr>
      <dsp:spPr>
        <a:xfrm>
          <a:off x="7433" y="300244"/>
          <a:ext cx="2221929" cy="1114011"/>
        </a:xfrm>
        <a:prstGeom prst="roundRect">
          <a:avLst>
            <a:gd name="adj" fmla="val 10000"/>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latin typeface="Times New Roman" panose="02020603050405020304" pitchFamily="18" charset="0"/>
              <a:cs typeface="Times New Roman" panose="02020603050405020304" pitchFamily="18" charset="0"/>
            </a:rPr>
            <a:t>працює 25 тренерів і навчається 470 вихованців</a:t>
          </a:r>
        </a:p>
      </dsp:txBody>
      <dsp:txXfrm>
        <a:off x="40061" y="332872"/>
        <a:ext cx="2156673" cy="1048755"/>
      </dsp:txXfrm>
    </dsp:sp>
    <dsp:sp modelId="{F75F312D-E315-4467-94A7-A015F2E99774}">
      <dsp:nvSpPr>
        <dsp:cNvPr id="0" name=""/>
        <dsp:cNvSpPr/>
      </dsp:nvSpPr>
      <dsp:spPr>
        <a:xfrm>
          <a:off x="2451556" y="581730"/>
          <a:ext cx="471049" cy="551038"/>
        </a:xfrm>
        <a:prstGeom prst="rightArrow">
          <a:avLst>
            <a:gd name="adj1" fmla="val 60000"/>
            <a:gd name="adj2" fmla="val 50000"/>
          </a:avLst>
        </a:prstGeom>
        <a:gradFill rotWithShape="0">
          <a:gsLst>
            <a:gs pos="0">
              <a:schemeClr val="accent2">
                <a:tint val="60000"/>
                <a:hueOff val="0"/>
                <a:satOff val="0"/>
                <a:lumOff val="0"/>
                <a:alphaOff val="0"/>
                <a:tint val="65000"/>
                <a:lumMod val="110000"/>
              </a:schemeClr>
            </a:gs>
            <a:gs pos="88000">
              <a:schemeClr val="accent2">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uk-UA" sz="1400" kern="1200"/>
        </a:p>
      </dsp:txBody>
      <dsp:txXfrm>
        <a:off x="2451556" y="691938"/>
        <a:ext cx="329734" cy="330622"/>
      </dsp:txXfrm>
    </dsp:sp>
    <dsp:sp modelId="{98814D1F-3F71-42B4-818C-CE0FCA625329}">
      <dsp:nvSpPr>
        <dsp:cNvPr id="0" name=""/>
        <dsp:cNvSpPr/>
      </dsp:nvSpPr>
      <dsp:spPr>
        <a:xfrm>
          <a:off x="3118135" y="8078"/>
          <a:ext cx="2221929" cy="1698343"/>
        </a:xfrm>
        <a:prstGeom prst="roundRect">
          <a:avLst>
            <a:gd name="adj" fmla="val 10000"/>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latin typeface="Times New Roman" panose="02020603050405020304" pitchFamily="18" charset="0"/>
              <a:cs typeface="Times New Roman" panose="02020603050405020304" pitchFamily="18" charset="0"/>
            </a:rPr>
            <a:t>розвиває два </a:t>
          </a:r>
          <a:r>
            <a:rPr lang="uk-UA" sz="1800" u="sng" kern="1200">
              <a:latin typeface="Times New Roman" panose="02020603050405020304" pitchFamily="18" charset="0"/>
              <a:cs typeface="Times New Roman" panose="02020603050405020304" pitchFamily="18" charset="0"/>
            </a:rPr>
            <a:t>олімпійські види </a:t>
          </a:r>
          <a:r>
            <a:rPr lang="uk-UA" sz="1800" kern="1200">
              <a:latin typeface="Times New Roman" panose="02020603050405020304" pitchFamily="18" charset="0"/>
              <a:cs typeface="Times New Roman" panose="02020603050405020304" pitchFamily="18" charset="0"/>
            </a:rPr>
            <a:t>спорту — бокс і хокей з шайбою</a:t>
          </a:r>
        </a:p>
      </dsp:txBody>
      <dsp:txXfrm>
        <a:off x="3167878" y="57821"/>
        <a:ext cx="2122443" cy="1598857"/>
      </dsp:txXfrm>
    </dsp:sp>
    <dsp:sp modelId="{7F49C55B-A54D-4325-94FB-2B858E9E7438}">
      <dsp:nvSpPr>
        <dsp:cNvPr id="0" name=""/>
        <dsp:cNvSpPr/>
      </dsp:nvSpPr>
      <dsp:spPr>
        <a:xfrm>
          <a:off x="5562257" y="581730"/>
          <a:ext cx="471049" cy="551038"/>
        </a:xfrm>
        <a:prstGeom prst="rightArrow">
          <a:avLst>
            <a:gd name="adj1" fmla="val 60000"/>
            <a:gd name="adj2" fmla="val 50000"/>
          </a:avLst>
        </a:prstGeom>
        <a:gradFill rotWithShape="0">
          <a:gsLst>
            <a:gs pos="0">
              <a:schemeClr val="accent2">
                <a:tint val="60000"/>
                <a:hueOff val="0"/>
                <a:satOff val="0"/>
                <a:lumOff val="0"/>
                <a:alphaOff val="0"/>
                <a:tint val="65000"/>
                <a:lumMod val="110000"/>
              </a:schemeClr>
            </a:gs>
            <a:gs pos="88000">
              <a:schemeClr val="accent2">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uk-UA" sz="1400" kern="1200"/>
        </a:p>
      </dsp:txBody>
      <dsp:txXfrm>
        <a:off x="5562257" y="691938"/>
        <a:ext cx="329734" cy="330622"/>
      </dsp:txXfrm>
    </dsp:sp>
    <dsp:sp modelId="{CC6BA0F3-4655-46C7-AE92-25CCBCFEFC18}">
      <dsp:nvSpPr>
        <dsp:cNvPr id="0" name=""/>
        <dsp:cNvSpPr/>
      </dsp:nvSpPr>
      <dsp:spPr>
        <a:xfrm>
          <a:off x="6228836" y="8078"/>
          <a:ext cx="2221929" cy="1698343"/>
        </a:xfrm>
        <a:prstGeom prst="roundRect">
          <a:avLst>
            <a:gd name="adj" fmla="val 10000"/>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latin typeface="Times New Roman" panose="02020603050405020304" pitchFamily="18" charset="0"/>
              <a:cs typeface="Times New Roman" panose="02020603050405020304" pitchFamily="18" charset="0"/>
            </a:rPr>
            <a:t>а також </a:t>
          </a:r>
          <a:r>
            <a:rPr lang="uk-UA" sz="1800" u="sng" kern="1200">
              <a:latin typeface="Times New Roman" panose="02020603050405020304" pitchFamily="18" charset="0"/>
              <a:cs typeface="Times New Roman" panose="02020603050405020304" pitchFamily="18" charset="0"/>
            </a:rPr>
            <a:t>неолімпійські види спорту</a:t>
          </a:r>
          <a:r>
            <a:rPr lang="uk-UA" sz="1800" kern="1200">
              <a:latin typeface="Times New Roman" panose="02020603050405020304" pitchFamily="18" charset="0"/>
              <a:cs typeface="Times New Roman" panose="02020603050405020304" pitchFamily="18" charset="0"/>
            </a:rPr>
            <a:t> — </a:t>
          </a:r>
          <a:r>
            <a:rPr lang="uk-UA" sz="1800" kern="1200" err="1">
              <a:latin typeface="Times New Roman" panose="02020603050405020304" pitchFamily="18" charset="0"/>
              <a:cs typeface="Times New Roman" panose="02020603050405020304" pitchFamily="18" charset="0"/>
            </a:rPr>
            <a:t>хортинг</a:t>
          </a:r>
          <a:r>
            <a:rPr lang="uk-UA" sz="1800" kern="1200">
              <a:latin typeface="Times New Roman" panose="02020603050405020304" pitchFamily="18" charset="0"/>
              <a:cs typeface="Times New Roman" panose="02020603050405020304" pitchFamily="18" charset="0"/>
            </a:rPr>
            <a:t>, кікбоксинг WAKO, кікбоксинг ISKA та кікбоксинг WTKA</a:t>
          </a:r>
        </a:p>
      </dsp:txBody>
      <dsp:txXfrm>
        <a:off x="6278579" y="57821"/>
        <a:ext cx="2122443" cy="15988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960BCE-E17E-4C70-88F4-84FB67697609}">
      <dsp:nvSpPr>
        <dsp:cNvPr id="0" name=""/>
        <dsp:cNvSpPr/>
      </dsp:nvSpPr>
      <dsp:spPr>
        <a:xfrm>
          <a:off x="946" y="439141"/>
          <a:ext cx="2385218" cy="1699468"/>
        </a:xfrm>
        <a:prstGeom prst="roundRect">
          <a:avLst>
            <a:gd name="adj" fmla="val 10000"/>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latin typeface="Times New Roman" panose="02020603050405020304" pitchFamily="18" charset="0"/>
              <a:cs typeface="Times New Roman" panose="02020603050405020304" pitchFamily="18" charset="0"/>
            </a:rPr>
            <a:t>на бюджетній основі працює 19 тренерів і навчається 740 вихованців, ще 8 тренерів та 280 дітей поза бюджетом</a:t>
          </a:r>
        </a:p>
      </dsp:txBody>
      <dsp:txXfrm>
        <a:off x="50722" y="488917"/>
        <a:ext cx="2285666" cy="1599916"/>
      </dsp:txXfrm>
    </dsp:sp>
    <dsp:sp modelId="{CA416A68-7B17-49BB-AD0E-38F4A3FBF377}">
      <dsp:nvSpPr>
        <dsp:cNvPr id="0" name=""/>
        <dsp:cNvSpPr/>
      </dsp:nvSpPr>
      <dsp:spPr>
        <a:xfrm rot="21543937">
          <a:off x="2475708" y="970648"/>
          <a:ext cx="189882" cy="591534"/>
        </a:xfrm>
        <a:prstGeom prst="rightArrow">
          <a:avLst>
            <a:gd name="adj1" fmla="val 60000"/>
            <a:gd name="adj2" fmla="val 50000"/>
          </a:avLst>
        </a:prstGeom>
        <a:gradFill rotWithShape="0">
          <a:gsLst>
            <a:gs pos="0">
              <a:schemeClr val="accent2">
                <a:tint val="60000"/>
                <a:hueOff val="0"/>
                <a:satOff val="0"/>
                <a:lumOff val="0"/>
                <a:alphaOff val="0"/>
                <a:tint val="65000"/>
                <a:lumMod val="110000"/>
              </a:schemeClr>
            </a:gs>
            <a:gs pos="88000">
              <a:schemeClr val="accent2">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uk-UA" sz="1400" kern="1200"/>
        </a:p>
      </dsp:txBody>
      <dsp:txXfrm>
        <a:off x="2475712" y="1089419"/>
        <a:ext cx="132917" cy="354920"/>
      </dsp:txXfrm>
    </dsp:sp>
    <dsp:sp modelId="{AD8BFE5E-9E21-4C39-9E83-D7426634DEB8}">
      <dsp:nvSpPr>
        <dsp:cNvPr id="0" name=""/>
        <dsp:cNvSpPr/>
      </dsp:nvSpPr>
      <dsp:spPr>
        <a:xfrm>
          <a:off x="2744387" y="471609"/>
          <a:ext cx="1749915" cy="1555404"/>
        </a:xfrm>
        <a:prstGeom prst="roundRect">
          <a:avLst>
            <a:gd name="adj" fmla="val 10000"/>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latin typeface="Times New Roman" panose="02020603050405020304" pitchFamily="18" charset="0"/>
              <a:cs typeface="Times New Roman" panose="02020603050405020304" pitchFamily="18" charset="0"/>
            </a:rPr>
            <a:t>розвиває олімпійський вид спорту – футбол</a:t>
          </a:r>
        </a:p>
      </dsp:txBody>
      <dsp:txXfrm>
        <a:off x="2789943" y="517165"/>
        <a:ext cx="1658803" cy="1464292"/>
      </dsp:txXfrm>
    </dsp:sp>
    <dsp:sp modelId="{3DD046A2-B85A-446F-B3FE-C4FDA4547693}">
      <dsp:nvSpPr>
        <dsp:cNvPr id="0" name=""/>
        <dsp:cNvSpPr/>
      </dsp:nvSpPr>
      <dsp:spPr>
        <a:xfrm rot="43785">
          <a:off x="4600940" y="967487"/>
          <a:ext cx="226109" cy="591534"/>
        </a:xfrm>
        <a:prstGeom prst="rightArrow">
          <a:avLst>
            <a:gd name="adj1" fmla="val 60000"/>
            <a:gd name="adj2" fmla="val 50000"/>
          </a:avLst>
        </a:prstGeom>
        <a:gradFill rotWithShape="0">
          <a:gsLst>
            <a:gs pos="0">
              <a:schemeClr val="accent2">
                <a:tint val="60000"/>
                <a:hueOff val="0"/>
                <a:satOff val="0"/>
                <a:lumOff val="0"/>
                <a:alphaOff val="0"/>
                <a:tint val="65000"/>
                <a:lumMod val="110000"/>
              </a:schemeClr>
            </a:gs>
            <a:gs pos="88000">
              <a:schemeClr val="accent2">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uk-UA" sz="1400" kern="1200"/>
        </a:p>
      </dsp:txBody>
      <dsp:txXfrm>
        <a:off x="4600943" y="1085362"/>
        <a:ext cx="158276" cy="354920"/>
      </dsp:txXfrm>
    </dsp:sp>
    <dsp:sp modelId="{589D42B7-4286-4778-B648-3FDC02F7D04B}">
      <dsp:nvSpPr>
        <dsp:cNvPr id="0" name=""/>
        <dsp:cNvSpPr/>
      </dsp:nvSpPr>
      <dsp:spPr>
        <a:xfrm>
          <a:off x="4920889" y="491552"/>
          <a:ext cx="2082796" cy="1575203"/>
        </a:xfrm>
        <a:prstGeom prst="roundRect">
          <a:avLst>
            <a:gd name="adj" fmla="val 10000"/>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latin typeface="Times New Roman" panose="02020603050405020304" pitchFamily="18" charset="0"/>
              <a:cs typeface="Times New Roman" panose="02020603050405020304" pitchFamily="18" charset="0"/>
            </a:rPr>
            <a:t>на балансі перебуває спортивний комплекс з 4 споруд</a:t>
          </a:r>
        </a:p>
      </dsp:txBody>
      <dsp:txXfrm>
        <a:off x="4967025" y="537688"/>
        <a:ext cx="1990524" cy="148293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84082B-8BA0-4B42-821C-E2D0E5E9AB23}" type="datetimeFigureOut">
              <a:rPr lang="uk-UA" smtClean="0"/>
              <a:t>09.06.2026</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46779E-1B5B-441C-9F24-885B65B32D2F}" type="slidenum">
              <a:rPr lang="uk-UA" smtClean="0"/>
              <a:t>‹#›</a:t>
            </a:fld>
            <a:endParaRPr lang="uk-UA"/>
          </a:p>
        </p:txBody>
      </p:sp>
    </p:spTree>
    <p:extLst>
      <p:ext uri="{BB962C8B-B14F-4D97-AF65-F5344CB8AC3E}">
        <p14:creationId xmlns:p14="http://schemas.microsoft.com/office/powerpoint/2010/main" val="7065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Зразок заголовка</a:t>
            </a:r>
            <a:endParaRPr lang="en-US"/>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2233716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Зразок заголовка</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425133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Зразок заголовка</a:t>
            </a:r>
            <a:endParaRPr lang="en-US"/>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Редагувати стиль зразка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2699918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Зразок заголовка</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713021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Зразок заголовка</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Редагувати стиль зразка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190365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Зразок заголовка</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Редагувати стиль зразка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39072617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a:p>
        </p:txBody>
      </p:sp>
      <p:sp>
        <p:nvSpPr>
          <p:cNvPr id="3" name="Vertical Text Placeholder 2"/>
          <p:cNvSpPr>
            <a:spLocks noGrp="1"/>
          </p:cNvSpPr>
          <p:nvPr>
            <p:ph type="body" orient="vert" idx="1"/>
          </p:nvPr>
        </p:nvSpPr>
        <p:spPr/>
        <p:txBody>
          <a:bodyPr vert="eaVert"/>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32077433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Зразок заголовка</a:t>
            </a:r>
            <a:endParaRPr lang="en-US"/>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4052519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Зразок заголовка</a:t>
            </a:r>
            <a:endParaRPr lang="en-US"/>
          </a:p>
        </p:txBody>
      </p:sp>
      <p:sp>
        <p:nvSpPr>
          <p:cNvPr id="3" name="Content Placeholder 2"/>
          <p:cNvSpPr>
            <a:spLocks noGrp="1"/>
          </p:cNvSpPr>
          <p:nvPr>
            <p:ph idx="1"/>
          </p:nvPr>
        </p:nvSpPr>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31745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Зразок заголовка</a:t>
            </a:r>
            <a:endParaRPr lang="en-US"/>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A4B75766-40B2-490E-AA1A-D3FE3B06D1A5}" type="datetimeFigureOut">
              <a:rPr lang="uk-UA" smtClean="0"/>
              <a:t>09.06.2026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4286441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a:p>
        </p:txBody>
      </p:sp>
      <p:sp>
        <p:nvSpPr>
          <p:cNvPr id="3" name="Content Placeholder 2"/>
          <p:cNvSpPr>
            <a:spLocks noGrp="1"/>
          </p:cNvSpPr>
          <p:nvPr>
            <p:ph sz="half" idx="1"/>
          </p:nvPr>
        </p:nvSpPr>
        <p:spPr>
          <a:xfrm>
            <a:off x="677334" y="2160589"/>
            <a:ext cx="4184035" cy="3880772"/>
          </a:xfrm>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Content Placeholder 3"/>
          <p:cNvSpPr>
            <a:spLocks noGrp="1"/>
          </p:cNvSpPr>
          <p:nvPr>
            <p:ph sz="half" idx="2"/>
          </p:nvPr>
        </p:nvSpPr>
        <p:spPr>
          <a:xfrm>
            <a:off x="5089970" y="2160589"/>
            <a:ext cx="4184034" cy="3880773"/>
          </a:xfrm>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5" name="Date Placeholder 4"/>
          <p:cNvSpPr>
            <a:spLocks noGrp="1"/>
          </p:cNvSpPr>
          <p:nvPr>
            <p:ph type="dt" sz="half" idx="10"/>
          </p:nvPr>
        </p:nvSpPr>
        <p:spPr/>
        <p:txBody>
          <a:bodyPr/>
          <a:lstStyle/>
          <a:p>
            <a:fld id="{A4B75766-40B2-490E-AA1A-D3FE3B06D1A5}" type="datetimeFigureOut">
              <a:rPr lang="uk-UA" smtClean="0"/>
              <a:t>09.06.2026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3414503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Зразок заголовка</a:t>
            </a:r>
            <a:endParaRPr lang="en-US"/>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7" name="Date Placeholder 6"/>
          <p:cNvSpPr>
            <a:spLocks noGrp="1"/>
          </p:cNvSpPr>
          <p:nvPr>
            <p:ph type="dt" sz="half" idx="10"/>
          </p:nvPr>
        </p:nvSpPr>
        <p:spPr/>
        <p:txBody>
          <a:bodyPr/>
          <a:lstStyle/>
          <a:p>
            <a:fld id="{A4B75766-40B2-490E-AA1A-D3FE3B06D1A5}" type="datetimeFigureOut">
              <a:rPr lang="uk-UA" smtClean="0"/>
              <a:t>09.06.2026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1383029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Зразок заголовка</a:t>
            </a:r>
            <a:endParaRPr lang="en-US"/>
          </a:p>
        </p:txBody>
      </p:sp>
      <p:sp>
        <p:nvSpPr>
          <p:cNvPr id="3" name="Date Placeholder 2"/>
          <p:cNvSpPr>
            <a:spLocks noGrp="1"/>
          </p:cNvSpPr>
          <p:nvPr>
            <p:ph type="dt" sz="half" idx="10"/>
          </p:nvPr>
        </p:nvSpPr>
        <p:spPr/>
        <p:txBody>
          <a:bodyPr/>
          <a:lstStyle/>
          <a:p>
            <a:fld id="{A4B75766-40B2-490E-AA1A-D3FE3B06D1A5}" type="datetimeFigureOut">
              <a:rPr lang="uk-UA" smtClean="0"/>
              <a:t>09.06.2026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4287593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B75766-40B2-490E-AA1A-D3FE3B06D1A5}" type="datetimeFigureOut">
              <a:rPr lang="uk-UA" smtClean="0"/>
              <a:t>09.06.2026</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99191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Зразок заголовка</a:t>
            </a:r>
            <a:endParaRPr lang="en-US"/>
          </a:p>
        </p:txBody>
      </p:sp>
      <p:sp>
        <p:nvSpPr>
          <p:cNvPr id="3" name="Content Placeholder 2"/>
          <p:cNvSpPr>
            <a:spLocks noGrp="1"/>
          </p:cNvSpPr>
          <p:nvPr>
            <p:ph idx="1"/>
          </p:nvPr>
        </p:nvSpPr>
        <p:spPr>
          <a:xfrm>
            <a:off x="4760461" y="514924"/>
            <a:ext cx="4513541" cy="5526437"/>
          </a:xfrm>
        </p:spPr>
        <p:txBody>
          <a:bodyPr>
            <a:normAutofit/>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A4B75766-40B2-490E-AA1A-D3FE3B06D1A5}" type="datetimeFigureOut">
              <a:rPr lang="uk-UA" smtClean="0"/>
              <a:t>09.06.2026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2419495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Зразок заголовка</a:t>
            </a:r>
            <a:endParaRPr lang="en-US"/>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A4B75766-40B2-490E-AA1A-D3FE3B06D1A5}" type="datetimeFigureOut">
              <a:rPr lang="uk-UA" smtClean="0"/>
              <a:t>09.06.2026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CEA440E-7D40-4DC1-A260-35826042FD9B}" type="slidenum">
              <a:rPr lang="uk-UA" smtClean="0"/>
              <a:t>‹#›</a:t>
            </a:fld>
            <a:endParaRPr lang="uk-UA"/>
          </a:p>
        </p:txBody>
      </p:sp>
    </p:spTree>
    <p:extLst>
      <p:ext uri="{BB962C8B-B14F-4D97-AF65-F5344CB8AC3E}">
        <p14:creationId xmlns:p14="http://schemas.microsoft.com/office/powerpoint/2010/main" val="1723383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ID4096"/>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Зразок заголовка</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4B75766-40B2-490E-AA1A-D3FE3B06D1A5}" type="datetimeFigureOut">
              <a:rPr lang="uk-UA" smtClean="0"/>
              <a:t>09.06.2026</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CEA440E-7D40-4DC1-A260-35826042FD9B}" type="slidenum">
              <a:rPr lang="uk-UA" smtClean="0"/>
              <a:t>‹#›</a:t>
            </a:fld>
            <a:endParaRPr lang="uk-UA"/>
          </a:p>
        </p:txBody>
      </p:sp>
    </p:spTree>
    <p:extLst>
      <p:ext uri="{BB962C8B-B14F-4D97-AF65-F5344CB8AC3E}">
        <p14:creationId xmlns:p14="http://schemas.microsoft.com/office/powerpoint/2010/main" val="165795178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png"/><Relationship Id="rId7" Type="http://schemas.openxmlformats.org/officeDocument/2006/relationships/diagramQuickStyle" Target="../diagrams/quickStyle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image" Target="../media/image3.png"/><Relationship Id="rId4" Type="http://schemas.microsoft.com/office/2007/relationships/hdphoto" Target="../media/hdphoto1.wdp"/><Relationship Id="rId9" Type="http://schemas.microsoft.com/office/2007/relationships/diagramDrawing" Target="../diagrams/drawin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jpeg"/><Relationship Id="rId7" Type="http://schemas.openxmlformats.org/officeDocument/2006/relationships/diagramColors" Target="../diagrams/colors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ctrTitle"/>
          </p:nvPr>
        </p:nvSpPr>
        <p:spPr>
          <a:xfrm>
            <a:off x="292101" y="3629124"/>
            <a:ext cx="9359900" cy="2462112"/>
          </a:xfrm>
        </p:spPr>
        <p:txBody>
          <a:bodyPr/>
          <a:lstStyle/>
          <a:p>
            <a:pPr algn="just"/>
            <a:br>
              <a:rPr lang="uk-UA" sz="3600" b="1">
                <a:solidFill>
                  <a:srgbClr val="0070C0"/>
                </a:solidFill>
              </a:rPr>
            </a:br>
            <a:br>
              <a:rPr lang="uk-UA">
                <a:latin typeface="Times New Roman" panose="02020603050405020304" pitchFamily="18" charset="0"/>
                <a:cs typeface="Times New Roman" panose="02020603050405020304" pitchFamily="18" charset="0"/>
              </a:rPr>
            </a:br>
            <a:r>
              <a:rPr lang="uk-UA" sz="2400" b="1" u="sng">
                <a:solidFill>
                  <a:schemeClr val="tx1"/>
                </a:solidFill>
                <a:latin typeface="Times New Roman" panose="02020603050405020304" pitchFamily="18" charset="0"/>
                <a:cs typeface="Times New Roman" panose="02020603050405020304" pitchFamily="18" charset="0"/>
              </a:rPr>
              <a:t>Мета документа</a:t>
            </a:r>
            <a:r>
              <a:rPr lang="ru-RU" sz="2400" b="1" u="sng">
                <a:solidFill>
                  <a:schemeClr val="tx1"/>
                </a:solidFill>
                <a:latin typeface="Times New Roman" panose="02020603050405020304" pitchFamily="18" charset="0"/>
                <a:cs typeface="Times New Roman" panose="02020603050405020304" pitchFamily="18" charset="0"/>
              </a:rPr>
              <a:t>:</a:t>
            </a:r>
            <a:r>
              <a:rPr lang="ru-RU" sz="2400" b="1">
                <a:solidFill>
                  <a:schemeClr val="tx1"/>
                </a:solidFill>
                <a:latin typeface="Times New Roman" panose="02020603050405020304" pitchFamily="18" charset="0"/>
                <a:cs typeface="Times New Roman" panose="02020603050405020304" pitchFamily="18" charset="0"/>
              </a:rPr>
              <a:t> </a:t>
            </a:r>
            <a:r>
              <a:rPr lang="uk-UA" sz="2400">
                <a:solidFill>
                  <a:schemeClr val="tx1"/>
                </a:solidFill>
                <a:latin typeface="Times New Roman" panose="02020603050405020304" pitchFamily="18" charset="0"/>
                <a:cs typeface="Times New Roman" panose="02020603050405020304" pitchFamily="18" charset="0"/>
              </a:rPr>
              <a:t>сформувати юридично виважену позицію щодо практичних проблем діяльності дитячо-юнацьких спортивних шкіл, запропонувати зміни до нормативного регулювання та обґрунтувати необхідність збереження ДЮСШ як базової ланки дитячо-юнацького та резервного спорту.</a:t>
            </a:r>
            <a:endParaRPr lang="uk-UA" sz="2400" b="1">
              <a:solidFill>
                <a:schemeClr val="tx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97E37007-37FE-40E1-B2A9-6276CE7E4997}"/>
              </a:ext>
            </a:extLst>
          </p:cNvPr>
          <p:cNvSpPr/>
          <p:nvPr/>
        </p:nvSpPr>
        <p:spPr>
          <a:xfrm>
            <a:off x="1193800" y="582136"/>
            <a:ext cx="8318500" cy="3046988"/>
          </a:xfrm>
          <a:prstGeom prst="rect">
            <a:avLst/>
          </a:prstGeom>
        </p:spPr>
        <p:txBody>
          <a:bodyPr wrap="square">
            <a:spAutoFit/>
          </a:bodyPr>
          <a:lstStyle/>
          <a:p>
            <a:pPr algn="ctr"/>
            <a:r>
              <a:rPr lang="en-US" sz="3200" b="1">
                <a:latin typeface="Times New Roman" panose="02020603050405020304" pitchFamily="18" charset="0"/>
                <a:cs typeface="Times New Roman" panose="02020603050405020304" pitchFamily="18" charset="0"/>
              </a:rPr>
              <a:t>МАТЕРІАЛИ ДО ОБГОВОРЕННЯ</a:t>
            </a:r>
            <a:br>
              <a:rPr lang="uk-UA" sz="3200">
                <a:latin typeface="Times New Roman" panose="02020603050405020304" pitchFamily="18" charset="0"/>
                <a:cs typeface="Times New Roman" panose="02020603050405020304" pitchFamily="18" charset="0"/>
              </a:rPr>
            </a:br>
            <a:r>
              <a:rPr lang="uk-UA" sz="3200" b="1">
                <a:latin typeface="Times New Roman" panose="02020603050405020304" pitchFamily="18" charset="0"/>
                <a:cs typeface="Times New Roman" panose="02020603050405020304" pitchFamily="18" charset="0"/>
              </a:rPr>
              <a:t>щодо проблем нормативного регулювання діяльності дитячо-юнацьких спортивних шкіл, шляхів їх вирішення та необхідності</a:t>
            </a:r>
            <a:r>
              <a:rPr lang="en-US" sz="3200" b="1">
                <a:latin typeface="Times New Roman" panose="02020603050405020304" pitchFamily="18" charset="0"/>
                <a:cs typeface="Times New Roman" panose="02020603050405020304" pitchFamily="18" charset="0"/>
              </a:rPr>
              <a:t> </a:t>
            </a:r>
            <a:r>
              <a:rPr lang="uk-UA" sz="3200" b="1">
                <a:latin typeface="Times New Roman" panose="02020603050405020304" pitchFamily="18" charset="0"/>
                <a:cs typeface="Times New Roman" panose="02020603050405020304" pitchFamily="18" charset="0"/>
              </a:rPr>
              <a:t>збереження</a:t>
            </a:r>
            <a:r>
              <a:rPr lang="en-US" sz="3200" b="1">
                <a:latin typeface="Times New Roman" panose="02020603050405020304" pitchFamily="18" charset="0"/>
                <a:cs typeface="Times New Roman" panose="02020603050405020304" pitchFamily="18" charset="0"/>
              </a:rPr>
              <a:t> мережі ДЮСШ</a:t>
            </a:r>
            <a:br>
              <a:rPr lang="uk-UA" sz="3200">
                <a:latin typeface="Times New Roman" panose="02020603050405020304" pitchFamily="18" charset="0"/>
                <a:cs typeface="Times New Roman" panose="02020603050405020304" pitchFamily="18" charset="0"/>
              </a:rPr>
            </a:br>
            <a:endParaRPr lang="uk-UA" sz="3200"/>
          </a:p>
        </p:txBody>
      </p:sp>
    </p:spTree>
    <p:extLst>
      <p:ext uri="{BB962C8B-B14F-4D97-AF65-F5344CB8AC3E}">
        <p14:creationId xmlns:p14="http://schemas.microsoft.com/office/powerpoint/2010/main" val="1076460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400" b="1">
                <a:solidFill>
                  <a:schemeClr val="tx1"/>
                </a:solidFill>
                <a:latin typeface="Times New Roman" panose="02020603050405020304" pitchFamily="18" charset="0"/>
                <a:cs typeface="Times New Roman" panose="02020603050405020304" pitchFamily="18" charset="0"/>
              </a:rPr>
              <a:t>6. Перегляд обсягу документації </a:t>
            </a:r>
            <a:br>
              <a:rPr lang="uk-UA" sz="2400" b="1">
                <a:solidFill>
                  <a:schemeClr val="tx1"/>
                </a:solidFill>
                <a:latin typeface="Times New Roman" panose="02020603050405020304" pitchFamily="18" charset="0"/>
                <a:cs typeface="Times New Roman" panose="02020603050405020304" pitchFamily="18" charset="0"/>
              </a:rPr>
            </a:br>
            <a:r>
              <a:rPr lang="uk-UA" sz="2400" b="1">
                <a:solidFill>
                  <a:schemeClr val="tx1"/>
                </a:solidFill>
                <a:latin typeface="Times New Roman" panose="02020603050405020304" pitchFamily="18" charset="0"/>
                <a:cs typeface="Times New Roman" panose="02020603050405020304" pitchFamily="18" charset="0"/>
              </a:rPr>
              <a:t>та порядку ведення картки спортсмена</a:t>
            </a:r>
          </a:p>
        </p:txBody>
      </p:sp>
      <p:sp>
        <p:nvSpPr>
          <p:cNvPr id="3" name="Місце для вмісту 2"/>
          <p:cNvSpPr>
            <a:spLocks noGrp="1"/>
          </p:cNvSpPr>
          <p:nvPr>
            <p:ph idx="1"/>
          </p:nvPr>
        </p:nvSpPr>
        <p:spPr>
          <a:xfrm>
            <a:off x="677334" y="1930400"/>
            <a:ext cx="8596668" cy="3880773"/>
          </a:xfrm>
        </p:spPr>
        <p:txBody>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У групах початкової підготовки контингент вихованців часто є нестабільним: частина дітей приходить на пробний період, частина змінює вид спорту, частина припиняє заняття до переходу на стабільну навчально-тренувальну траєкторію. Ведення повного пакета документів, зокрема повної картки спортсмена з перших тижнів занять, створює значне адміністративне навантаження, яке не завжди має практичну користь.</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Доцільно запровадити два рівні документування: спрощений облік вихованця груп початкової підготовки і картку спортсмена для вихованця, який переведений до базового етапу підготовки, бере участь в офіційних змаганнях або перебуває у системній спортивній підготовці.</a:t>
            </a:r>
          </a:p>
          <a:p>
            <a:endParaRPr lang="uk-UA"/>
          </a:p>
        </p:txBody>
      </p:sp>
    </p:spTree>
    <p:extLst>
      <p:ext uri="{BB962C8B-B14F-4D97-AF65-F5344CB8AC3E}">
        <p14:creationId xmlns:p14="http://schemas.microsoft.com/office/powerpoint/2010/main" val="2263301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6534" y="397538"/>
            <a:ext cx="8596668" cy="1320800"/>
          </a:xfrm>
        </p:spPr>
        <p:txBody>
          <a:bodyPr>
            <a:noAutofit/>
          </a:bodyPr>
          <a:lstStyle/>
          <a:p>
            <a:pPr algn="ctr"/>
            <a:r>
              <a:rPr lang="uk-UA" sz="2400" b="1">
                <a:solidFill>
                  <a:schemeClr val="tx1"/>
                </a:solidFill>
                <a:latin typeface="Times New Roman" panose="02020603050405020304" pitchFamily="18" charset="0"/>
                <a:cs typeface="Times New Roman" panose="02020603050405020304" pitchFamily="18" charset="0"/>
              </a:rPr>
              <a:t>7. Обов’язковість і строки оприлюднення регламентів, стартових списків та протоколів змагань</a:t>
            </a:r>
          </a:p>
        </p:txBody>
      </p:sp>
      <p:sp>
        <p:nvSpPr>
          <p:cNvPr id="3" name="Місце для вмісту 2"/>
          <p:cNvSpPr>
            <a:spLocks noGrp="1"/>
          </p:cNvSpPr>
          <p:nvPr>
            <p:ph idx="1"/>
          </p:nvPr>
        </p:nvSpPr>
        <p:spPr>
          <a:xfrm>
            <a:off x="512234" y="1488613"/>
            <a:ext cx="8596668" cy="3880773"/>
          </a:xfrm>
        </p:spPr>
        <p:txBody>
          <a:bodyPr>
            <a:normAutofit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ДЮСШ планують навчально-тренувальний процес, участь у змаганнях, відрядження тренерів і вихованців, медичний допуск, закупівлі, календарні плани, комунікацію з батьками та підтвердження спортивних результатів. Якщо федерації або організатори змагань несвоєчасно оприлюднюють регламенти, стартові списки, зміни до них або підсумкові протоколи, ДЮСШ не можуть якісно планувати роботу і документально підтверджувати результати вихованців.</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b="1">
                <a:latin typeface="Times New Roman" panose="02020603050405020304" pitchFamily="18" charset="0"/>
                <a:cs typeface="Times New Roman" panose="02020603050405020304" pitchFamily="18" charset="0"/>
              </a:rPr>
              <a:t>.</a:t>
            </a:r>
            <a:r>
              <a:rPr lang="uk-UA">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Слід закріпити обов’язкові строки: регламент всеукраїнського змагання — не пізніше ніж за 30 календарних днів до початку, місцевого або регіонального змагання — не пізніше ніж за 20 календарних днів; зміни до регламенту — невідкладно, але не пізніше ніж за 3 робочі дні до початку, крім обставин непереборної сили; підсумкові протоколи — протягом 3 робочих днів після завершення змагань, а для великих турнірів — до 5 робочих днів.</a:t>
            </a:r>
          </a:p>
          <a:p>
            <a:endParaRPr lang="uk-UA"/>
          </a:p>
        </p:txBody>
      </p:sp>
    </p:spTree>
    <p:extLst>
      <p:ext uri="{BB962C8B-B14F-4D97-AF65-F5344CB8AC3E}">
        <p14:creationId xmlns:p14="http://schemas.microsoft.com/office/powerpoint/2010/main" val="314477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700" b="1">
                <a:solidFill>
                  <a:schemeClr val="tx1"/>
                </a:solidFill>
                <a:latin typeface="Times New Roman" panose="02020603050405020304" pitchFamily="18" charset="0"/>
                <a:cs typeface="Times New Roman" panose="02020603050405020304" pitchFamily="18" charset="0"/>
              </a:rPr>
              <a:t>8. Категорії тренерів, які працюють із новачками </a:t>
            </a:r>
            <a:br>
              <a:rPr lang="uk-UA" sz="2700" b="1">
                <a:solidFill>
                  <a:schemeClr val="tx1"/>
                </a:solidFill>
                <a:latin typeface="Times New Roman" panose="02020603050405020304" pitchFamily="18" charset="0"/>
                <a:cs typeface="Times New Roman" panose="02020603050405020304" pitchFamily="18" charset="0"/>
              </a:rPr>
            </a:br>
            <a:r>
              <a:rPr lang="uk-UA" sz="2700" b="1">
                <a:solidFill>
                  <a:schemeClr val="tx1"/>
                </a:solidFill>
                <a:latin typeface="Times New Roman" panose="02020603050405020304" pitchFamily="18" charset="0"/>
                <a:cs typeface="Times New Roman" panose="02020603050405020304" pitchFamily="18" charset="0"/>
              </a:rPr>
              <a:t>та групами початкової підготовки</a:t>
            </a:r>
            <a:br>
              <a:rPr lang="uk-UA" b="1"/>
            </a:br>
            <a:endParaRPr lang="uk-UA"/>
          </a:p>
        </p:txBody>
      </p:sp>
      <p:sp>
        <p:nvSpPr>
          <p:cNvPr id="3" name="Місце для вмісту 2"/>
          <p:cNvSpPr>
            <a:spLocks noGrp="1"/>
          </p:cNvSpPr>
          <p:nvPr>
            <p:ph idx="1"/>
          </p:nvPr>
        </p:nvSpPr>
        <p:spPr>
          <a:xfrm>
            <a:off x="499534" y="1728789"/>
            <a:ext cx="8596668" cy="3960811"/>
          </a:xfrm>
        </p:spPr>
        <p:txBody>
          <a:bodyPr>
            <a:normAutofit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Робота тренера з новачками є фундаментом спортивного руху. Саме на початковому етапі формується мотивація дитини, базова техніка, дисципліна, безпека, культура тренувань і можливість подальшого переходу до спортивного результату. Однак критерії присвоєння тренерських категорій часто значно більше орієнтовані на високі спортивні досягнення вихованців, ніж на якісну системну роботу з групами початкової підготовки.</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b="1">
                <a:latin typeface="Times New Roman" panose="02020603050405020304" pitchFamily="18" charset="0"/>
                <a:cs typeface="Times New Roman" panose="02020603050405020304" pitchFamily="18" charset="0"/>
              </a:rPr>
              <a:t>.</a:t>
            </a:r>
            <a:r>
              <a:rPr lang="uk-UA">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Доцільно ввести альтернативні критерії атестації для тренерів, які працюють із групами початкової та базової підготовки: динаміка фізичної і технічної підготовленості, кількість вихованців, переведених до наступного етапу, підготовка дітей до першої змагальної практики, підвищення кваліфікації, методична робота, робота з батьками, профілактика травматизму, безпекова культура, недопущення булінгу та збереження контингенту.</a:t>
            </a:r>
          </a:p>
          <a:p>
            <a:endParaRPr lang="uk-UA"/>
          </a:p>
        </p:txBody>
      </p:sp>
    </p:spTree>
    <p:extLst>
      <p:ext uri="{BB962C8B-B14F-4D97-AF65-F5344CB8AC3E}">
        <p14:creationId xmlns:p14="http://schemas.microsoft.com/office/powerpoint/2010/main" val="3675118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a:solidFill>
                  <a:schemeClr val="tx1"/>
                </a:solidFill>
                <a:latin typeface="Times New Roman" panose="02020603050405020304" pitchFamily="18" charset="0"/>
                <a:cs typeface="Times New Roman" panose="02020603050405020304" pitchFamily="18" charset="0"/>
              </a:rPr>
              <a:t>9. </a:t>
            </a:r>
            <a:r>
              <a:rPr lang="uk-UA" sz="2400" b="1">
                <a:solidFill>
                  <a:schemeClr val="tx1"/>
                </a:solidFill>
                <a:latin typeface="Times New Roman" panose="02020603050405020304" pitchFamily="18" charset="0"/>
                <a:cs typeface="Times New Roman" panose="02020603050405020304" pitchFamily="18" charset="0"/>
              </a:rPr>
              <a:t>Контрактна</a:t>
            </a:r>
            <a:r>
              <a:rPr lang="ru-RU" sz="2400" b="1">
                <a:solidFill>
                  <a:schemeClr val="tx1"/>
                </a:solidFill>
                <a:latin typeface="Times New Roman" panose="02020603050405020304" pitchFamily="18" charset="0"/>
                <a:cs typeface="Times New Roman" panose="02020603050405020304" pitchFamily="18" charset="0"/>
              </a:rPr>
              <a:t> форма роботи тренерів </a:t>
            </a:r>
            <a:br>
              <a:rPr lang="ru-RU" sz="2400" b="1">
                <a:solidFill>
                  <a:schemeClr val="tx1"/>
                </a:solidFill>
                <a:latin typeface="Times New Roman" panose="02020603050405020304" pitchFamily="18" charset="0"/>
                <a:cs typeface="Times New Roman" panose="02020603050405020304" pitchFamily="18" charset="0"/>
              </a:rPr>
            </a:br>
            <a:r>
              <a:rPr lang="ru-RU" sz="2400" b="1">
                <a:solidFill>
                  <a:schemeClr val="tx1"/>
                </a:solidFill>
                <a:latin typeface="Times New Roman" panose="02020603050405020304" pitchFamily="18" charset="0"/>
                <a:cs typeface="Times New Roman" panose="02020603050405020304" pitchFamily="18" charset="0"/>
              </a:rPr>
              <a:t>без припинення трудових </a:t>
            </a:r>
            <a:r>
              <a:rPr lang="uk-UA" sz="2400" b="1">
                <a:solidFill>
                  <a:schemeClr val="tx1"/>
                </a:solidFill>
                <a:latin typeface="Times New Roman" panose="02020603050405020304" pitchFamily="18" charset="0"/>
                <a:cs typeface="Times New Roman" panose="02020603050405020304" pitchFamily="18" charset="0"/>
              </a:rPr>
              <a:t>відносин</a:t>
            </a:r>
            <a:br>
              <a:rPr lang="uk-UA" sz="2400" b="1">
                <a:latin typeface="Times New Roman" panose="02020603050405020304" pitchFamily="18" charset="0"/>
                <a:cs typeface="Times New Roman" panose="02020603050405020304" pitchFamily="18" charset="0"/>
              </a:rPr>
            </a:br>
            <a:endParaRPr lang="uk-UA" sz="240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a:xfrm>
            <a:off x="677334" y="1804989"/>
            <a:ext cx="8596668" cy="3880773"/>
          </a:xfrm>
        </p:spPr>
        <p:txBody>
          <a:bodyPr>
            <a:normAutofit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Ідея контрактів для тренерів може бути корисною для визначення взаємних очікувань, показників роботи, прав, обов’язків і відповідальності. Водночас механічний перехід із безстрокових трудових договорів на контракти через звільнення або адміністративний примус створює високі трудові ризики, може погіршити становище працівників і спричинити втрату кадрів.</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Потрібен спеціальний механізм добровільного переходу на контракт без звільнення, із збереженням безперервності стажу, категорії, тарифного розряду, відпусток, соціальних гарантій та права працівника відмовитися від контрактної форми, якщо така форма не передбачена законом як обов’язкова. Альтернативою може бути індивідуальний план роботи тренера як додаток до посадової інструкції або трудового договору.</a:t>
            </a:r>
          </a:p>
          <a:p>
            <a:endParaRPr lang="uk-UA"/>
          </a:p>
        </p:txBody>
      </p:sp>
    </p:spTree>
    <p:extLst>
      <p:ext uri="{BB962C8B-B14F-4D97-AF65-F5344CB8AC3E}">
        <p14:creationId xmlns:p14="http://schemas.microsoft.com/office/powerpoint/2010/main" val="3729590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700" b="1">
                <a:solidFill>
                  <a:schemeClr val="tx1"/>
                </a:solidFill>
                <a:latin typeface="Times New Roman" panose="02020603050405020304" pitchFamily="18" charset="0"/>
                <a:cs typeface="Times New Roman" panose="02020603050405020304" pitchFamily="18" charset="0"/>
              </a:rPr>
              <a:t>10. Цифровізація як </a:t>
            </a:r>
            <a:r>
              <a:rPr lang="uk-UA" sz="2700" b="1">
                <a:solidFill>
                  <a:schemeClr val="tx1"/>
                </a:solidFill>
                <a:latin typeface="Times New Roman" panose="02020603050405020304" pitchFamily="18" charset="0"/>
                <a:cs typeface="Times New Roman" panose="02020603050405020304" pitchFamily="18" charset="0"/>
              </a:rPr>
              <a:t>сервіс</a:t>
            </a:r>
            <a:r>
              <a:rPr lang="ru-RU" sz="2700" b="1">
                <a:solidFill>
                  <a:schemeClr val="tx1"/>
                </a:solidFill>
                <a:latin typeface="Times New Roman" panose="02020603050405020304" pitchFamily="18" charset="0"/>
                <a:cs typeface="Times New Roman" panose="02020603050405020304" pitchFamily="18" charset="0"/>
              </a:rPr>
              <a:t> для ДЮСШ, </a:t>
            </a:r>
            <a:br>
              <a:rPr lang="ru-RU" sz="2700" b="1">
                <a:solidFill>
                  <a:schemeClr val="tx1"/>
                </a:solidFill>
                <a:latin typeface="Times New Roman" panose="02020603050405020304" pitchFamily="18" charset="0"/>
                <a:cs typeface="Times New Roman" panose="02020603050405020304" pitchFamily="18" charset="0"/>
              </a:rPr>
            </a:br>
            <a:r>
              <a:rPr lang="ru-RU" sz="2700" b="1">
                <a:solidFill>
                  <a:schemeClr val="tx1"/>
                </a:solidFill>
                <a:latin typeface="Times New Roman" panose="02020603050405020304" pitchFamily="18" charset="0"/>
                <a:cs typeface="Times New Roman" panose="02020603050405020304" pitchFamily="18" charset="0"/>
              </a:rPr>
              <a:t>а не додатковий адміністративний бар’єр</a:t>
            </a:r>
            <a:br>
              <a:rPr lang="uk-UA" b="1">
                <a:latin typeface="Times New Roman" panose="02020603050405020304" pitchFamily="18" charset="0"/>
                <a:cs typeface="Times New Roman" panose="02020603050405020304" pitchFamily="18" charset="0"/>
              </a:rPr>
            </a:br>
            <a:endParaRPr lang="uk-UA">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a:xfrm>
            <a:off x="677334" y="1766889"/>
            <a:ext cx="8596668" cy="3880773"/>
          </a:xfrm>
        </p:spPr>
        <p:txBody>
          <a:bodyPr>
            <a:normAutofit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Цифровізація може суттєво полегшити облік вихованців, тренерів, змагань, результатів, календарів, інвентарю, фінансування і спортивної інфраструктури. Однак якщо цифрова система стане єдиним механізмом допуску тренера до роботи, спортсмена до змагань або ДЮСШ до фінансування, вона може перетворитися на адміністративний бар’єр, особливо для закладів із недостатнім технічним забезпеченням.</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Право тренера на професійну діяльність має визначатися освітою, кваліфікацією, трудовими відносинами та дотриманням вимог законодавства, а не лише наявністю запису в інформаційній системі. У разі збою, відсутності доступу до інтернету або технічної неможливості внесення даних має існувати паперовий або локальний електронний резерв з подальшим внесенням інформації.</a:t>
            </a:r>
          </a:p>
          <a:p>
            <a:endParaRPr lang="uk-UA"/>
          </a:p>
        </p:txBody>
      </p:sp>
    </p:spTree>
    <p:extLst>
      <p:ext uri="{BB962C8B-B14F-4D97-AF65-F5344CB8AC3E}">
        <p14:creationId xmlns:p14="http://schemas.microsoft.com/office/powerpoint/2010/main" val="1686012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4000" y="609600"/>
            <a:ext cx="9232900" cy="1320800"/>
          </a:xfrm>
        </p:spPr>
        <p:txBody>
          <a:bodyPr>
            <a:normAutofit/>
          </a:bodyPr>
          <a:lstStyle/>
          <a:p>
            <a:pPr algn="ctr"/>
            <a:r>
              <a:rPr lang="ru-RU" sz="2400" b="1">
                <a:solidFill>
                  <a:schemeClr val="tx1"/>
                </a:solidFill>
                <a:latin typeface="Times New Roman" panose="02020603050405020304" pitchFamily="18" charset="0"/>
                <a:cs typeface="Times New Roman" panose="02020603050405020304" pitchFamily="18" charset="0"/>
              </a:rPr>
              <a:t>11. Гнучке відкриття і закриття відділень </a:t>
            </a:r>
            <a:br>
              <a:rPr lang="ru-RU" sz="2400" b="1">
                <a:solidFill>
                  <a:schemeClr val="tx1"/>
                </a:solidFill>
                <a:latin typeface="Times New Roman" panose="02020603050405020304" pitchFamily="18" charset="0"/>
                <a:cs typeface="Times New Roman" panose="02020603050405020304" pitchFamily="18" charset="0"/>
              </a:rPr>
            </a:br>
            <a:r>
              <a:rPr lang="ru-RU" sz="2400" b="1">
                <a:solidFill>
                  <a:schemeClr val="tx1"/>
                </a:solidFill>
                <a:latin typeface="Times New Roman" panose="02020603050405020304" pitchFamily="18" charset="0"/>
                <a:cs typeface="Times New Roman" panose="02020603050405020304" pitchFamily="18" charset="0"/>
              </a:rPr>
              <a:t>та створення оздоровчих груп без підміни спортивної підготовки</a:t>
            </a:r>
            <a:endParaRPr lang="uk-UA" sz="2400" b="1">
              <a:solidFill>
                <a:schemeClr val="tx1"/>
              </a:solidFill>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p:txBody>
          <a:bodyPr>
            <a:normAutofit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Порядок відкриття і закриття відділень з видів спорту може бути надмірно тривалим і не завжди відповідає динаміці потреб громади, наявності тренерів, спортивної бази та попиту серед дітей. Одночасно ДЮСШ повинна мати можливість працювати з дітьми, які бажають займатися фізичною активністю для здоров’я, але не орієнтовані на спортивний результат.</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p>
          <a:p>
            <a:pPr marL="0" indent="0" algn="just">
              <a:spcBef>
                <a:spcPts val="0"/>
              </a:spcBef>
              <a:buNone/>
            </a:pPr>
            <a:r>
              <a:rPr lang="uk-UA">
                <a:latin typeface="Times New Roman" panose="02020603050405020304" pitchFamily="18" charset="0"/>
                <a:cs typeface="Times New Roman" panose="02020603050405020304" pitchFamily="18" charset="0"/>
              </a:rPr>
              <a:t>	ДЮСШ має залишатися закладом спортивної підготовки, але може мати окремі групи фізкультурно-оздоровчої спрямованості для дітей, які не бажають брати участь у змаганнях або не відповідають спортивним нормативам, але потребують безпечної рухової активності. Таке розмежування не є дискримінацією; це питання належного розподілу бюджетних ресурсів, тренерського часу, спортивної бази та відповідальності за спортивний результат.</a:t>
            </a:r>
          </a:p>
          <a:p>
            <a:endParaRPr lang="uk-UA"/>
          </a:p>
        </p:txBody>
      </p:sp>
    </p:spTree>
    <p:extLst>
      <p:ext uri="{BB962C8B-B14F-4D97-AF65-F5344CB8AC3E}">
        <p14:creationId xmlns:p14="http://schemas.microsoft.com/office/powerpoint/2010/main" val="3517057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a:solidFill>
                  <a:schemeClr val="tx1"/>
                </a:solidFill>
                <a:latin typeface="Times New Roman" panose="02020603050405020304" pitchFamily="18" charset="0"/>
                <a:cs typeface="Times New Roman" panose="02020603050405020304" pitchFamily="18" charset="0"/>
              </a:rPr>
              <a:t>12. Оновлення навчальних програм, нормативів, наповнюваності груп і синхронізація планування</a:t>
            </a:r>
            <a:endParaRPr lang="uk-UA" sz="2400" b="1">
              <a:solidFill>
                <a:schemeClr val="tx1"/>
              </a:solidFill>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a:xfrm>
            <a:off x="677334" y="1766889"/>
            <a:ext cx="8596668" cy="3880773"/>
          </a:xfrm>
        </p:spPr>
        <p:txBody>
          <a:bodyPr>
            <a:normAutofit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Навчальні програми, нормативи фізичної підготовленості, наповнюваність груп і тижневий режим навчально-тренувальної роботи не завжди відповідають сучасному стану здоров’я дітей, специфіці видів спорту, вимогам безпеки, кадровій спроможності та реальному календарю змагань. Навчальний рік у ДЮСШ починається 1 вересня, тоді як бюджетне планування, закупівлі та календарні плани змагань здебільшого прив’язані до календарного року.</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Потрібен регулярний перегляд навчальних програм і нормативів не рідше одного разу на чотири роки. Норми наповнюваності груп мають враховувати специфіку виду спорту, вік дітей, рівень підготовки, безпеку, наявність спортивної бази, площу приміщення, інвентар та потребу індивідуальної роботи. Для високоризикових, технічно складних або контактних видів спорту доцільно передбачити можливість зменшення наповнюваності груп.</a:t>
            </a:r>
          </a:p>
          <a:p>
            <a:pPr marL="0" indent="0">
              <a:buNone/>
            </a:pPr>
            <a:endParaRPr lang="uk-UA"/>
          </a:p>
        </p:txBody>
      </p:sp>
    </p:spTree>
    <p:extLst>
      <p:ext uri="{BB962C8B-B14F-4D97-AF65-F5344CB8AC3E}">
        <p14:creationId xmlns:p14="http://schemas.microsoft.com/office/powerpoint/2010/main" val="269990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a:solidFill>
                  <a:schemeClr val="tx1"/>
                </a:solidFill>
                <a:latin typeface="Times New Roman" panose="02020603050405020304" pitchFamily="18" charset="0"/>
                <a:cs typeface="Times New Roman" panose="02020603050405020304" pitchFamily="18" charset="0"/>
              </a:rPr>
              <a:t>13. Спеціалізовані спортивні класи </a:t>
            </a:r>
            <a:br>
              <a:rPr lang="ru-RU" sz="2400" b="1">
                <a:solidFill>
                  <a:schemeClr val="tx1"/>
                </a:solidFill>
                <a:latin typeface="Times New Roman" panose="02020603050405020304" pitchFamily="18" charset="0"/>
                <a:cs typeface="Times New Roman" panose="02020603050405020304" pitchFamily="18" charset="0"/>
              </a:rPr>
            </a:br>
            <a:r>
              <a:rPr lang="ru-RU" sz="2400" b="1">
                <a:solidFill>
                  <a:schemeClr val="tx1"/>
                </a:solidFill>
                <a:latin typeface="Times New Roman" panose="02020603050405020304" pitchFamily="18" charset="0"/>
                <a:cs typeface="Times New Roman" panose="02020603050405020304" pitchFamily="18" charset="0"/>
              </a:rPr>
              <a:t>у закладах загальної середньої освіти</a:t>
            </a:r>
            <a:br>
              <a:rPr lang="uk-UA" sz="2400" b="1">
                <a:latin typeface="Times New Roman" panose="02020603050405020304" pitchFamily="18" charset="0"/>
                <a:cs typeface="Times New Roman" panose="02020603050405020304" pitchFamily="18" charset="0"/>
              </a:rPr>
            </a:br>
            <a:endParaRPr lang="uk-UA" sz="240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a:xfrm>
            <a:off x="778934" y="1804989"/>
            <a:ext cx="8596668" cy="3880773"/>
          </a:xfrm>
        </p:spPr>
        <p:txBody>
          <a:bodyPr>
            <a:normAutofit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Положення про ДЮСШ передбачає можливість відкриття спеціалізованих спортивних класів у закладах загальної середньої освіти, однак на практиці заклади загальної середньої освіти часто є недостатньо мотивованими та організаційно незацікавленими у створенні таких класів. Відсутність чіткої місцевої програми реалізації, фінансування, кадрової моделі, відповідальності сторін і механізму харчування фактично блокує застосування цієї норми.</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Необхідно перетворити норму про спортивні класи з декларативної на робочу. Для цього потрібна типова угода між ДЮСШ і закладом загальної середньої освіти, визначення моделі харчування, медичного супроводу, розкладу, відповідальності за дітей, доступу до спортивної бази, участі тренерів і вчителів, а також компенсаційних або стимулюючих механізмів для шкіл.</a:t>
            </a:r>
          </a:p>
          <a:p>
            <a:endParaRPr lang="uk-UA"/>
          </a:p>
        </p:txBody>
      </p:sp>
    </p:spTree>
    <p:extLst>
      <p:ext uri="{BB962C8B-B14F-4D97-AF65-F5344CB8AC3E}">
        <p14:creationId xmlns:p14="http://schemas.microsoft.com/office/powerpoint/2010/main" val="1267786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a:solidFill>
                  <a:schemeClr val="tx1"/>
                </a:solidFill>
                <a:latin typeface="Times New Roman" panose="02020603050405020304" pitchFamily="18" charset="0"/>
                <a:cs typeface="Times New Roman" panose="02020603050405020304" pitchFamily="18" charset="0"/>
              </a:rPr>
              <a:t>14. Невідповідність спортивних залів і споруд стандартам видів спорту та вимогам безпеки</a:t>
            </a:r>
            <a:br>
              <a:rPr lang="uk-UA" sz="2400" b="1">
                <a:latin typeface="Times New Roman" panose="02020603050405020304" pitchFamily="18" charset="0"/>
                <a:cs typeface="Times New Roman" panose="02020603050405020304" pitchFamily="18" charset="0"/>
              </a:rPr>
            </a:br>
            <a:endParaRPr lang="uk-UA" sz="240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a:xfrm>
            <a:off x="677334" y="1930400"/>
            <a:ext cx="8596668" cy="3880773"/>
          </a:xfrm>
        </p:spPr>
        <p:txBody>
          <a:bodyPr>
            <a:normAutofit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Значна частина спортивних залів, майданчиків, стадіонів, басейнів, льодових арен та інших об’єктів не відповідає вимогам конкретних видів спорту, а також санітарним, безпековим, інклюзивним або технічним стандартам. Для спортивної підготовки недостатньо мати будь-яке приміщення; потрібні умови, які відповідають змісту тренувального процесу і забезпечують безпеку дітей.</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Потрібно встановити мінімальні стандарти спортивної бази за видами спорту: площа, покриття, обладнання, освітлення, вентиляція, санітарні умови, інклюзивність, наявність роздягалень і душових, безпечність обладнання, місця для зберігання інвентарю, укриття або алгоритм дій під час повітряної тривоги. Водночас відповідальність за невідповідність спортивної бази не може автоматично покладатися лише на ДЮСШ, якщо заклад не є власником відповідного приміщення або не має достатнього фінансування.</a:t>
            </a:r>
          </a:p>
          <a:p>
            <a:pPr marL="0" indent="0">
              <a:buNone/>
            </a:pPr>
            <a:endParaRPr lang="uk-UA"/>
          </a:p>
        </p:txBody>
      </p:sp>
    </p:spTree>
    <p:extLst>
      <p:ext uri="{BB962C8B-B14F-4D97-AF65-F5344CB8AC3E}">
        <p14:creationId xmlns:p14="http://schemas.microsoft.com/office/powerpoint/2010/main" val="1522834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700" b="1">
                <a:solidFill>
                  <a:schemeClr val="tx1"/>
                </a:solidFill>
                <a:latin typeface="Times New Roman" panose="02020603050405020304" pitchFamily="18" charset="0"/>
                <a:cs typeface="Times New Roman" panose="02020603050405020304" pitchFamily="18" charset="0"/>
              </a:rPr>
              <a:t>15. Прозорий розподіл тренувального часу на комунальних спортивних об’єктах</a:t>
            </a:r>
            <a:br>
              <a:rPr lang="uk-UA" b="1"/>
            </a:br>
            <a:endParaRPr lang="uk-UA"/>
          </a:p>
        </p:txBody>
      </p:sp>
      <p:sp>
        <p:nvSpPr>
          <p:cNvPr id="3" name="Місце для вмісту 2"/>
          <p:cNvSpPr>
            <a:spLocks noGrp="1"/>
          </p:cNvSpPr>
          <p:nvPr>
            <p:ph idx="1"/>
          </p:nvPr>
        </p:nvSpPr>
        <p:spPr>
          <a:xfrm>
            <a:off x="677334" y="1804989"/>
            <a:ext cx="8596668" cy="3880773"/>
          </a:xfrm>
        </p:spPr>
        <p:txBody>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ДЮСШ, спортивні клуби, орендарі, заклади освіти та інші користувачі часто претендують на один і той самий тренувальний час, особливо у пікові години після завершення навчання у школах. За відсутності прозорих правил дитячі бюджетні групи можуть опинятися у менш зручний час, тоді як найбільш зручні години використовуються для комерційної оренди або клубних занять.</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Потрібно створити прозорий порядок доступу ДЮСШ до комунальних спортивних об’єктів. Пріоритет у найбільш затребуваний післяурочний час мають отримувати ДЮСШ, групи спортивної підготовки, діти та молодь, адаптивний спорт і офіційні навчально-тренувальні програми. Комерційна оренда може здійснюватися лише в межах часу, який не погіршує доступ дітей до спорту.</a:t>
            </a:r>
          </a:p>
          <a:p>
            <a:pPr marL="0" indent="0">
              <a:buNone/>
            </a:pPr>
            <a:endParaRPr lang="uk-UA"/>
          </a:p>
        </p:txBody>
      </p:sp>
    </p:spTree>
    <p:extLst>
      <p:ext uri="{BB962C8B-B14F-4D97-AF65-F5344CB8AC3E}">
        <p14:creationId xmlns:p14="http://schemas.microsoft.com/office/powerpoint/2010/main" val="454450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8E5480-9A6B-4CEF-8B35-4ADF7EBEBB40}"/>
              </a:ext>
            </a:extLst>
          </p:cNvPr>
          <p:cNvSpPr>
            <a:spLocks noGrp="1"/>
          </p:cNvSpPr>
          <p:nvPr>
            <p:ph type="title"/>
          </p:nvPr>
        </p:nvSpPr>
        <p:spPr>
          <a:xfrm>
            <a:off x="741363" y="88900"/>
            <a:ext cx="8596312" cy="812800"/>
          </a:xfrm>
        </p:spPr>
        <p:txBody>
          <a:bodyPr>
            <a:normAutofit fontScale="90000"/>
          </a:bodyPr>
          <a:lstStyle/>
          <a:p>
            <a:pPr algn="ctr"/>
            <a:r>
              <a:rPr lang="uk-UA" b="1">
                <a:solidFill>
                  <a:schemeClr val="tx1"/>
                </a:solidFill>
                <a:latin typeface="Times New Roman" panose="02020603050405020304" pitchFamily="18" charset="0"/>
                <a:cs typeface="Times New Roman" panose="02020603050405020304" pitchFamily="18" charset="0"/>
              </a:rPr>
              <a:t>КДЮСШ «РИНГ»</a:t>
            </a:r>
            <a:br>
              <a:rPr lang="uk-UA">
                <a:solidFill>
                  <a:schemeClr val="tx1"/>
                </a:solidFill>
              </a:rPr>
            </a:br>
            <a:endParaRPr lang="uk-UA">
              <a:solidFill>
                <a:schemeClr val="tx1"/>
              </a:solidFill>
            </a:endParaRPr>
          </a:p>
        </p:txBody>
      </p:sp>
      <p:sp>
        <p:nvSpPr>
          <p:cNvPr id="4" name="Прямоугольник 3">
            <a:extLst>
              <a:ext uri="{FF2B5EF4-FFF2-40B4-BE49-F238E27FC236}">
                <a16:creationId xmlns:a16="http://schemas.microsoft.com/office/drawing/2014/main" id="{12B8FA1F-8599-4FC2-AFB3-004187709CC2}"/>
              </a:ext>
            </a:extLst>
          </p:cNvPr>
          <p:cNvSpPr/>
          <p:nvPr/>
        </p:nvSpPr>
        <p:spPr>
          <a:xfrm>
            <a:off x="114300" y="647700"/>
            <a:ext cx="6096000" cy="2442976"/>
          </a:xfrm>
          <a:prstGeom prst="rect">
            <a:avLst/>
          </a:prstGeom>
        </p:spPr>
        <p:txBody>
          <a:bodyPr>
            <a:spAutoFit/>
          </a:bodyPr>
          <a:lstStyle/>
          <a:p>
            <a:pPr algn="just">
              <a:lnSpc>
                <a:spcPct val="107000"/>
              </a:lnSpc>
              <a:spcAft>
                <a:spcPts val="600"/>
              </a:spcAft>
            </a:pPr>
            <a:r>
              <a:rPr lang="uk-UA" sz="1800">
                <a:effectLst/>
                <a:latin typeface="Times New Roman" panose="02020603050405020304" pitchFamily="18" charset="0"/>
                <a:ea typeface="Arial" panose="020B0604020202020204" pitchFamily="34" charset="0"/>
                <a:cs typeface="Times New Roman" panose="02020603050405020304" pitchFamily="18" charset="0"/>
              </a:rPr>
              <a:t>	Комунальний заклад комплексна дитячо-юнацька спортивна школа «РИНГ» є закладом спеціалізованої позашкільної освіти спортивного профілю та закладом фізичної культури і спорту. Школа працює з дітьми та молоддю, забезпечує системну навчально-тренувальну роботу, участь вихованців у змаганнях, формування спортивного резерву та розвиток культури здорового способу життя.</a:t>
            </a:r>
            <a:endParaRPr lang="uk-UA" sz="1400">
              <a:effectLst/>
              <a:latin typeface="Arial" panose="020B0604020202020204" pitchFamily="34" charset="0"/>
              <a:ea typeface="Arial" panose="020B0604020202020204" pitchFamily="34" charset="0"/>
              <a:cs typeface="Times New Roman" panose="02020603050405020304" pitchFamily="18" charset="0"/>
            </a:endParaRPr>
          </a:p>
        </p:txBody>
      </p:sp>
      <p:pic>
        <p:nvPicPr>
          <p:cNvPr id="6" name="Рисунок 5">
            <a:extLst>
              <a:ext uri="{FF2B5EF4-FFF2-40B4-BE49-F238E27FC236}">
                <a16:creationId xmlns:a16="http://schemas.microsoft.com/office/drawing/2014/main" id="{3CC85EDB-DB46-4A75-B818-92C67641CA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3180" y="859377"/>
            <a:ext cx="3061607" cy="171450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pic>
        <p:nvPicPr>
          <p:cNvPr id="8" name="Рисунок 7">
            <a:extLst>
              <a:ext uri="{FF2B5EF4-FFF2-40B4-BE49-F238E27FC236}">
                <a16:creationId xmlns:a16="http://schemas.microsoft.com/office/drawing/2014/main" id="{1C1C4962-1EC7-4AEC-8040-1CFF68CB7DCA}"/>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9039906" y="1989364"/>
            <a:ext cx="2857500" cy="2041071"/>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graphicFrame>
        <p:nvGraphicFramePr>
          <p:cNvPr id="9" name="Схема 8">
            <a:extLst>
              <a:ext uri="{FF2B5EF4-FFF2-40B4-BE49-F238E27FC236}">
                <a16:creationId xmlns:a16="http://schemas.microsoft.com/office/drawing/2014/main" id="{CA3989C3-495D-4FA5-A2EF-F8EB15B0F106}"/>
              </a:ext>
            </a:extLst>
          </p:cNvPr>
          <p:cNvGraphicFramePr/>
          <p:nvPr>
            <p:extLst>
              <p:ext uri="{D42A27DB-BD31-4B8C-83A1-F6EECF244321}">
                <p14:modId xmlns:p14="http://schemas.microsoft.com/office/powerpoint/2010/main" val="3599650421"/>
              </p:ext>
            </p:extLst>
          </p:nvPr>
        </p:nvGraphicFramePr>
        <p:xfrm>
          <a:off x="294594" y="2794313"/>
          <a:ext cx="8458200" cy="17145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Прямоугольник 9">
            <a:extLst>
              <a:ext uri="{FF2B5EF4-FFF2-40B4-BE49-F238E27FC236}">
                <a16:creationId xmlns:a16="http://schemas.microsoft.com/office/drawing/2014/main" id="{61263679-50DB-4ED4-A9B8-92BFFCAAFBF3}"/>
              </a:ext>
            </a:extLst>
          </p:cNvPr>
          <p:cNvSpPr/>
          <p:nvPr/>
        </p:nvSpPr>
        <p:spPr>
          <a:xfrm>
            <a:off x="391319" y="4466490"/>
            <a:ext cx="8648587" cy="2300502"/>
          </a:xfrm>
          <a:prstGeom prst="rect">
            <a:avLst/>
          </a:prstGeom>
        </p:spPr>
        <p:txBody>
          <a:bodyPr wrap="square">
            <a:spAutoFit/>
          </a:bodyPr>
          <a:lstStyle/>
          <a:p>
            <a:pPr algn="just">
              <a:lnSpc>
                <a:spcPct val="107000"/>
              </a:lnSpc>
              <a:spcAft>
                <a:spcPts val="600"/>
              </a:spcAft>
            </a:pPr>
            <a:r>
              <a:rPr lang="uk-UA" sz="1800">
                <a:effectLst/>
                <a:latin typeface="Times New Roman" panose="02020603050405020304" pitchFamily="18" charset="0"/>
                <a:ea typeface="Arial" panose="020B0604020202020204" pitchFamily="34" charset="0"/>
                <a:cs typeface="Times New Roman" panose="02020603050405020304" pitchFamily="18" charset="0"/>
              </a:rPr>
              <a:t>	Заклад має спортивні об’єкти на балансі та фактично виконує не лише навчально-тренувальну, а й соціальну, виховну, безпекову та комунікаційну функції у громаді.</a:t>
            </a: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07000"/>
              </a:lnSpc>
              <a:spcAft>
                <a:spcPts val="600"/>
              </a:spcAft>
            </a:pPr>
            <a:r>
              <a:rPr lang="uk-UA" sz="1800">
                <a:effectLst/>
                <a:latin typeface="Times New Roman" panose="02020603050405020304" pitchFamily="18" charset="0"/>
                <a:ea typeface="Arial" panose="020B0604020202020204" pitchFamily="34" charset="0"/>
                <a:cs typeface="Times New Roman" panose="02020603050405020304" pitchFamily="18" charset="0"/>
              </a:rPr>
              <a:t>	Публічна комунікація школи здійснюється через офіційний сайт та сторінки у соціальних мережах. </a:t>
            </a:r>
          </a:p>
          <a:p>
            <a:pPr algn="just">
              <a:lnSpc>
                <a:spcPct val="107000"/>
              </a:lnSpc>
              <a:spcAft>
                <a:spcPts val="600"/>
              </a:spcAft>
            </a:pPr>
            <a:r>
              <a:rPr lang="uk-UA">
                <a:latin typeface="Times New Roman" panose="02020603050405020304" pitchFamily="18" charset="0"/>
                <a:ea typeface="Arial" panose="020B0604020202020204" pitchFamily="34" charset="0"/>
                <a:cs typeface="Times New Roman" panose="02020603050405020304" pitchFamily="18" charset="0"/>
              </a:rPr>
              <a:t>	</a:t>
            </a:r>
            <a:r>
              <a:rPr lang="uk-UA" sz="1800">
                <a:effectLst/>
                <a:latin typeface="Times New Roman" panose="02020603050405020304" pitchFamily="18" charset="0"/>
                <a:ea typeface="Arial" panose="020B0604020202020204" pitchFamily="34" charset="0"/>
                <a:cs typeface="Times New Roman" panose="02020603050405020304" pitchFamily="18" charset="0"/>
              </a:rPr>
              <a:t>Це дозволяє інформувати батьків, вихованців, громаду та спортивне середовище про діяльність закладу, участь у змаганнях, досягнення вихованців, правила безпечної поведінки та можливості залучення дітей до спорту.</a:t>
            </a:r>
            <a:endParaRPr lang="uk-UA" sz="1400">
              <a:effectLst/>
              <a:latin typeface="Arial" panose="020B0604020202020204" pitchFamily="34" charset="0"/>
              <a:ea typeface="Arial" panose="020B060402020202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80C573C8-25F0-CB84-D655-FEB3CE8E0E5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337675" y="534364"/>
            <a:ext cx="869081" cy="1182263"/>
          </a:xfrm>
          <a:prstGeom prst="rect">
            <a:avLst/>
          </a:prstGeom>
        </p:spPr>
      </p:pic>
    </p:spTree>
    <p:extLst>
      <p:ext uri="{BB962C8B-B14F-4D97-AF65-F5344CB8AC3E}">
        <p14:creationId xmlns:p14="http://schemas.microsoft.com/office/powerpoint/2010/main" val="2409269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546100"/>
            <a:ext cx="8596668" cy="1320800"/>
          </a:xfrm>
        </p:spPr>
        <p:txBody>
          <a:bodyPr>
            <a:normAutofit fontScale="90000"/>
          </a:bodyPr>
          <a:lstStyle/>
          <a:p>
            <a:pPr algn="ctr"/>
            <a:r>
              <a:rPr lang="ru-RU" sz="2700" b="1">
                <a:solidFill>
                  <a:schemeClr val="tx1"/>
                </a:solidFill>
                <a:latin typeface="Times New Roman" panose="02020603050405020304" pitchFamily="18" charset="0"/>
                <a:cs typeface="Times New Roman" panose="02020603050405020304" pitchFamily="18" charset="0"/>
              </a:rPr>
              <a:t>16. Платні послуги як ризик прихованої комерціалізації</a:t>
            </a:r>
            <a:br>
              <a:rPr lang="uk-UA" b="1"/>
            </a:br>
            <a:endParaRPr lang="uk-UA"/>
          </a:p>
        </p:txBody>
      </p:sp>
      <p:sp>
        <p:nvSpPr>
          <p:cNvPr id="3" name="Місце для вмісту 2"/>
          <p:cNvSpPr>
            <a:spLocks noGrp="1"/>
          </p:cNvSpPr>
          <p:nvPr>
            <p:ph idx="1"/>
          </p:nvPr>
        </p:nvSpPr>
        <p:spPr>
          <a:xfrm>
            <a:off x="791634" y="1589089"/>
            <a:ext cx="8596668" cy="3880773"/>
          </a:xfrm>
        </p:spPr>
        <p:txBody>
          <a:bodyPr/>
          <a:lstStyle/>
          <a:p>
            <a:pPr marL="0" indent="0" algn="just">
              <a:spcBef>
                <a:spcPts val="0"/>
              </a:spcBef>
              <a:buNone/>
            </a:pPr>
            <a:r>
              <a:rPr lang="uk-UA" b="1"/>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Можливість надання платних послуг може бути корисною для залучення додаткових коштів, але вона не повинна заміняти безоплатну базову спортивну підготовку дітей у комунальних ДЮСШ. Якщо платні послуги стають фактичною умовою доступу до тренувань, спорт стає менш доступним для дітей із сімей з низьким або середнім рівнем доходу.</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Платні послуги мають бути додатковим інструментом розвитку закладу, а не умовою доступу дитини до спорту. Потрібно чітко розмежувати бюджетні групи спортивної підготовки, оздоровчі/рекреаційні групи та додаткові платні послуги, щоб уникнути прихованої комерціалізації комунальної ДЮСШ.</a:t>
            </a:r>
          </a:p>
          <a:p>
            <a:endParaRPr lang="uk-UA"/>
          </a:p>
        </p:txBody>
      </p:sp>
    </p:spTree>
    <p:extLst>
      <p:ext uri="{BB962C8B-B14F-4D97-AF65-F5344CB8AC3E}">
        <p14:creationId xmlns:p14="http://schemas.microsoft.com/office/powerpoint/2010/main" val="3218768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a:solidFill>
                  <a:schemeClr val="tx1"/>
                </a:solidFill>
                <a:latin typeface="Times New Roman" panose="02020603050405020304" pitchFamily="18" charset="0"/>
                <a:cs typeface="Times New Roman" panose="02020603050405020304" pitchFamily="18" charset="0"/>
              </a:rPr>
              <a:t>17. Гарантоване фінансування ДЮСШ </a:t>
            </a:r>
            <a:br>
              <a:rPr lang="ru-RU" sz="2400" b="1">
                <a:solidFill>
                  <a:schemeClr val="tx1"/>
                </a:solidFill>
                <a:latin typeface="Times New Roman" panose="02020603050405020304" pitchFamily="18" charset="0"/>
                <a:cs typeface="Times New Roman" panose="02020603050405020304" pitchFamily="18" charset="0"/>
              </a:rPr>
            </a:br>
            <a:r>
              <a:rPr lang="ru-RU" sz="2400" b="1">
                <a:solidFill>
                  <a:schemeClr val="tx1"/>
                </a:solidFill>
                <a:latin typeface="Times New Roman" panose="02020603050405020304" pitchFamily="18" charset="0"/>
                <a:cs typeface="Times New Roman" panose="02020603050405020304" pitchFamily="18" charset="0"/>
              </a:rPr>
              <a:t>та недопущення залишкового принципу</a:t>
            </a:r>
            <a:br>
              <a:rPr lang="uk-UA" sz="2400" b="1">
                <a:latin typeface="Times New Roman" panose="02020603050405020304" pitchFamily="18" charset="0"/>
                <a:cs typeface="Times New Roman" panose="02020603050405020304" pitchFamily="18" charset="0"/>
              </a:rPr>
            </a:br>
            <a:endParaRPr lang="uk-UA" sz="240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a:xfrm>
            <a:off x="677334" y="1804989"/>
            <a:ext cx="8596668" cy="3880773"/>
          </a:xfrm>
        </p:spPr>
        <p:txBody>
          <a:bodyPr>
            <a:normAutofit fontScale="92500"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ДЮСШ виконують публічну освітню, спортивну і соціальну функцію, але їх фінансування часто залежить від щорічних бюджетних можливостей, політичних пріоритетів або залишкового принципу. У разі прийняття нового законодавства про спорт без окремих гарантій для ДЮСШ існує ризик, що фінансові потоки можуть бути переорієнтовані на інші суб’єкти спортивної системи без належного захисту мережі дитячо-юнацьких спортивних шкіл.</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Потрібно передбачити стабільний механізм фінансування ДЮСШ, який не залежатиме виключно від щорічної політичної волі або залишкового принципу. Можливими інструментами є окрема державна або місцева програма підтримки ДЮСШ, мінімальний гарантований обсяг видатків на навчально-тренувальну роботу, окрема субвенція на дитячо-юнацький та резервний спорт, багаторічне планування видатків на інвентар, змагання, навчально-тренувальні збори, медичний супровід і модернізацію спортивної бази.</a:t>
            </a:r>
          </a:p>
        </p:txBody>
      </p:sp>
    </p:spTree>
    <p:extLst>
      <p:ext uri="{BB962C8B-B14F-4D97-AF65-F5344CB8AC3E}">
        <p14:creationId xmlns:p14="http://schemas.microsoft.com/office/powerpoint/2010/main" val="19624086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700" b="1">
                <a:solidFill>
                  <a:schemeClr val="tx1"/>
                </a:solidFill>
                <a:latin typeface="Times New Roman" panose="02020603050405020304" pitchFamily="18" charset="0"/>
                <a:cs typeface="Times New Roman" panose="02020603050405020304" pitchFamily="18" charset="0"/>
              </a:rPr>
              <a:t>18. Аудит і програма модернізації </a:t>
            </a:r>
            <a:br>
              <a:rPr lang="ru-RU" sz="2700" b="1">
                <a:solidFill>
                  <a:schemeClr val="tx1"/>
                </a:solidFill>
                <a:latin typeface="Times New Roman" panose="02020603050405020304" pitchFamily="18" charset="0"/>
                <a:cs typeface="Times New Roman" panose="02020603050405020304" pitchFamily="18" charset="0"/>
              </a:rPr>
            </a:br>
            <a:r>
              <a:rPr lang="ru-RU" sz="2700" b="1">
                <a:solidFill>
                  <a:schemeClr val="tx1"/>
                </a:solidFill>
                <a:latin typeface="Times New Roman" panose="02020603050405020304" pitchFamily="18" charset="0"/>
                <a:cs typeface="Times New Roman" panose="02020603050405020304" pitchFamily="18" charset="0"/>
              </a:rPr>
              <a:t>спортивної інфраструктури ДЮСШ</a:t>
            </a:r>
            <a:br>
              <a:rPr lang="uk-UA" b="1"/>
            </a:br>
            <a:endParaRPr lang="uk-UA"/>
          </a:p>
        </p:txBody>
      </p:sp>
      <p:sp>
        <p:nvSpPr>
          <p:cNvPr id="3" name="Місце для вмісту 2"/>
          <p:cNvSpPr>
            <a:spLocks noGrp="1"/>
          </p:cNvSpPr>
          <p:nvPr>
            <p:ph idx="1"/>
          </p:nvPr>
        </p:nvSpPr>
        <p:spPr>
          <a:xfrm>
            <a:off x="677334" y="1804989"/>
            <a:ext cx="8596668" cy="3880773"/>
          </a:xfrm>
        </p:spPr>
        <p:txBody>
          <a:bodyPr>
            <a:normAutofit lnSpcReduction="10000"/>
          </a:bodyPr>
          <a:lstStyle/>
          <a:p>
            <a:pPr marL="0" indent="0" algn="just">
              <a:spcBef>
                <a:spcPts val="0"/>
              </a:spcBef>
              <a:buNone/>
            </a:pPr>
            <a:r>
              <a:rPr lang="uk-UA" b="1">
                <a:latin typeface="Times New Roman" panose="02020603050405020304" pitchFamily="18" charset="0"/>
                <a:cs typeface="Times New Roman" panose="02020603050405020304" pitchFamily="18" charset="0"/>
              </a:rPr>
              <a:t>	Суть проблеми.</a:t>
            </a:r>
            <a:r>
              <a:rPr lang="uk-UA">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Без системного аудиту спортивної інфраструктури неможливо визначити реальний стан об’єктів, пріоритетність ремонтів, потребу в інвентарі, енергоефективності, укриттях, доступності для осіб з інвалідністю та відповідності вимогам видів спорту. У багатьох випадках ДЮСШ працюють у приміщеннях, які історично пристосовані до тренувань, але не були спроєктовані як сучасні спортивні об’єкти.</a:t>
            </a:r>
          </a:p>
          <a:p>
            <a:pPr marL="0" indent="0" algn="just">
              <a:spcBef>
                <a:spcPts val="0"/>
              </a:spcBef>
              <a:buNone/>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Бачення вирішення.</a:t>
            </a:r>
            <a:r>
              <a:rPr lang="uk-UA">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Потрібен загальнодержавний і місцевий аудит спортивної бази, якою користуються ДЮСШ: власні приміщення, орендовані зали, шкільні спортивні зали, стадіони, басейни, льодові арени, спеціалізовані спортивні споруди, укриття, безпекові умови, відповідність об’єктів вимогам конкретних видів спорту. За результатами аудиту має формуватися план ремонтів, реконструкцій, будівництва нових об’єктів і закупівлі обладнання.</a:t>
            </a:r>
          </a:p>
          <a:p>
            <a:pPr marL="0" indent="0">
              <a:buNone/>
            </a:pPr>
            <a:endParaRPr lang="uk-UA"/>
          </a:p>
        </p:txBody>
      </p:sp>
    </p:spTree>
    <p:extLst>
      <p:ext uri="{BB962C8B-B14F-4D97-AF65-F5344CB8AC3E}">
        <p14:creationId xmlns:p14="http://schemas.microsoft.com/office/powerpoint/2010/main" val="37368871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a:solidFill>
                  <a:schemeClr val="tx1"/>
                </a:solidFill>
                <a:latin typeface="Times New Roman" panose="02020603050405020304" pitchFamily="18" charset="0"/>
                <a:cs typeface="Times New Roman" panose="02020603050405020304" pitchFamily="18" charset="0"/>
              </a:rPr>
              <a:t>19. Технічний контроль якості поточного ремонту у ДЮСШ</a:t>
            </a:r>
            <a:endParaRPr lang="uk-UA" sz="2400" b="1">
              <a:solidFill>
                <a:schemeClr val="tx1"/>
              </a:solidFill>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a:xfrm>
            <a:off x="677334" y="1701801"/>
            <a:ext cx="8596668" cy="4339562"/>
          </a:xfrm>
        </p:spPr>
        <p:txBody>
          <a:bodyPr>
            <a:normAutofit fontScale="92500" lnSpcReduction="10000"/>
          </a:bodyPr>
          <a:lstStyle/>
          <a:p>
            <a:pPr marL="0" indent="0" algn="just">
              <a:spcBef>
                <a:spcPts val="0"/>
              </a:spcBef>
              <a:buNone/>
            </a:pPr>
            <a:r>
              <a:rPr lang="uk-UA" sz="1900" b="1">
                <a:latin typeface="Times New Roman" panose="02020603050405020304" pitchFamily="18" charset="0"/>
                <a:cs typeface="Times New Roman" panose="02020603050405020304" pitchFamily="18" charset="0"/>
              </a:rPr>
              <a:t>	</a:t>
            </a:r>
            <a:r>
              <a:rPr lang="uk-UA" sz="1900" b="1" u="sng">
                <a:latin typeface="Times New Roman" panose="02020603050405020304" pitchFamily="18" charset="0"/>
                <a:cs typeface="Times New Roman" panose="02020603050405020304" pitchFamily="18" charset="0"/>
              </a:rPr>
              <a:t>Суть проблеми.</a:t>
            </a:r>
            <a:r>
              <a:rPr lang="uk-UA" sz="1900" u="sng">
                <a:latin typeface="Times New Roman" panose="02020603050405020304" pitchFamily="18" charset="0"/>
                <a:cs typeface="Times New Roman" panose="02020603050405020304" pitchFamily="18" charset="0"/>
              </a:rPr>
              <a:t> </a:t>
            </a:r>
          </a:p>
          <a:p>
            <a:pPr marL="0" indent="0" algn="just">
              <a:spcBef>
                <a:spcPts val="0"/>
              </a:spcBef>
              <a:buNone/>
            </a:pPr>
            <a:r>
              <a:rPr lang="uk-UA" sz="1900">
                <a:latin typeface="Times New Roman" panose="02020603050405020304" pitchFamily="18" charset="0"/>
                <a:cs typeface="Times New Roman" panose="02020603050405020304" pitchFamily="18" charset="0"/>
              </a:rPr>
              <a:t>	Директор ДЮСШ відповідає за безпечне функціонування закладу, але за своєю освітою і посадовим призначенням не є фахівцем із будівельних робіт, технології шпаклювання, покриттів, електромонтажу, вентиляції, сантехнічних робіт або специфічних спортивних поверхонь. При поточних ремонтах саме керівник часто змушений підписувати акти виконаних робіт, не маючи достатньої спеціальної компетенції для оцінки їх якості, обсягів і відповідності вимогам безпеки дітей.</a:t>
            </a:r>
          </a:p>
          <a:p>
            <a:pPr marL="0" indent="0" algn="just">
              <a:spcBef>
                <a:spcPts val="0"/>
              </a:spcBef>
              <a:buNone/>
            </a:pPr>
            <a:endParaRPr lang="uk-UA" sz="1900">
              <a:latin typeface="Times New Roman" panose="02020603050405020304" pitchFamily="18" charset="0"/>
              <a:cs typeface="Times New Roman" panose="02020603050405020304" pitchFamily="18" charset="0"/>
            </a:endParaRPr>
          </a:p>
          <a:p>
            <a:pPr marL="0" indent="0" algn="just">
              <a:spcBef>
                <a:spcPts val="0"/>
              </a:spcBef>
              <a:buNone/>
            </a:pPr>
            <a:r>
              <a:rPr lang="uk-UA" sz="1900" b="1">
                <a:latin typeface="Times New Roman" panose="02020603050405020304" pitchFamily="18" charset="0"/>
                <a:cs typeface="Times New Roman" panose="02020603050405020304" pitchFamily="18" charset="0"/>
              </a:rPr>
              <a:t>	</a:t>
            </a:r>
            <a:r>
              <a:rPr lang="uk-UA" sz="1900" b="1" u="sng">
                <a:latin typeface="Times New Roman" panose="02020603050405020304" pitchFamily="18" charset="0"/>
                <a:cs typeface="Times New Roman" panose="02020603050405020304" pitchFamily="18" charset="0"/>
              </a:rPr>
              <a:t>Бачення вирішення.</a:t>
            </a:r>
            <a:r>
              <a:rPr lang="uk-UA" sz="1900" u="sng">
                <a:latin typeface="Times New Roman" panose="02020603050405020304" pitchFamily="18" charset="0"/>
                <a:cs typeface="Times New Roman" panose="02020603050405020304" pitchFamily="18" charset="0"/>
              </a:rPr>
              <a:t> </a:t>
            </a:r>
          </a:p>
          <a:p>
            <a:pPr marL="0" indent="0" algn="just">
              <a:spcBef>
                <a:spcPts val="0"/>
              </a:spcBef>
              <a:buNone/>
            </a:pPr>
            <a:r>
              <a:rPr lang="uk-UA" sz="1900">
                <a:latin typeface="Times New Roman" panose="02020603050405020304" pitchFamily="18" charset="0"/>
                <a:cs typeface="Times New Roman" panose="02020603050405020304" pitchFamily="18" charset="0"/>
              </a:rPr>
              <a:t>	Доцільно не механічно поширювати будівельний технічний нагляд на будь-яке фарбування чи дрібний ремонт, а запровадити окрему категорію — технічний контроль якості поточного ремонту у закладах освіти та фізичної культури і спорту. Такий контроль має бути обов’язковим, якщо ремонт стосується безпеки дітей, спортивних покриттів, електрики, вентиляції, опалення, сантехніки, несучих або огороджувальних елементів, спортивного обладнання, роздягалень, душових, укриттів або якщо очікувана вартість ремонту перевищує визначений поріг.</a:t>
            </a:r>
          </a:p>
          <a:p>
            <a:pPr marL="0" indent="0">
              <a:buNone/>
            </a:pPr>
            <a:endParaRPr lang="uk-UA"/>
          </a:p>
        </p:txBody>
      </p:sp>
    </p:spTree>
    <p:extLst>
      <p:ext uri="{BB962C8B-B14F-4D97-AF65-F5344CB8AC3E}">
        <p14:creationId xmlns:p14="http://schemas.microsoft.com/office/powerpoint/2010/main" val="11638438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3F4D61F-5E67-44AA-8BE7-7A251A1AC538}"/>
              </a:ext>
            </a:extLst>
          </p:cNvPr>
          <p:cNvSpPr/>
          <p:nvPr/>
        </p:nvSpPr>
        <p:spPr>
          <a:xfrm>
            <a:off x="228600" y="0"/>
            <a:ext cx="8940800" cy="830997"/>
          </a:xfrm>
          <a:prstGeom prst="rect">
            <a:avLst/>
          </a:prstGeom>
        </p:spPr>
        <p:txBody>
          <a:bodyPr wrap="square">
            <a:spAutoFit/>
          </a:bodyPr>
          <a:lstStyle/>
          <a:p>
            <a:pPr algn="ctr"/>
            <a:r>
              <a:rPr lang="uk-UA" sz="2400" b="1">
                <a:effectLst/>
                <a:latin typeface="Times New Roman" panose="02020603050405020304" pitchFamily="18" charset="0"/>
                <a:ea typeface="Arial" panose="020B0604020202020204" pitchFamily="34" charset="0"/>
              </a:rPr>
              <a:t>Необхідність збереження ДЮСШ, </a:t>
            </a:r>
          </a:p>
          <a:p>
            <a:pPr algn="ctr"/>
            <a:r>
              <a:rPr lang="uk-UA" sz="2400" b="1">
                <a:effectLst/>
                <a:latin typeface="Times New Roman" panose="02020603050405020304" pitchFamily="18" charset="0"/>
                <a:ea typeface="Arial" panose="020B0604020202020204" pitchFamily="34" charset="0"/>
              </a:rPr>
              <a:t>як базової ланки дитячо-юнацького та резервного спорту</a:t>
            </a:r>
            <a:endParaRPr lang="uk-UA" sz="2400" b="1"/>
          </a:p>
        </p:txBody>
      </p:sp>
      <p:sp>
        <p:nvSpPr>
          <p:cNvPr id="5" name="Прямоугольник 4">
            <a:extLst>
              <a:ext uri="{FF2B5EF4-FFF2-40B4-BE49-F238E27FC236}">
                <a16:creationId xmlns:a16="http://schemas.microsoft.com/office/drawing/2014/main" id="{3995E47D-AA68-4321-BF20-8EEBD8D942C0}"/>
              </a:ext>
            </a:extLst>
          </p:cNvPr>
          <p:cNvSpPr/>
          <p:nvPr/>
        </p:nvSpPr>
        <p:spPr>
          <a:xfrm>
            <a:off x="406400" y="707886"/>
            <a:ext cx="8940800" cy="6301020"/>
          </a:xfrm>
          <a:prstGeom prst="rect">
            <a:avLst/>
          </a:prstGeom>
        </p:spPr>
        <p:txBody>
          <a:bodyPr wrap="square">
            <a:spAutoFit/>
          </a:bodyPr>
          <a:lstStyle/>
          <a:p>
            <a:pPr algn="just">
              <a:spcAft>
                <a:spcPts val="0"/>
              </a:spcAft>
            </a:pPr>
            <a:r>
              <a:rPr lang="uk-UA" sz="1600" b="1" u="sng">
                <a:effectLst/>
                <a:latin typeface="Times New Roman" panose="02020603050405020304" pitchFamily="18" charset="0"/>
                <a:ea typeface="Arial" panose="020B0604020202020204" pitchFamily="34" charset="0"/>
                <a:cs typeface="Times New Roman" panose="02020603050405020304" pitchFamily="18" charset="0"/>
              </a:rPr>
              <a:t>Ключова правова позиція</a:t>
            </a:r>
            <a:r>
              <a:rPr lang="uk-UA" sz="1600">
                <a:effectLst/>
                <a:latin typeface="Times New Roman" panose="02020603050405020304" pitchFamily="18" charset="0"/>
                <a:ea typeface="Arial" panose="020B0604020202020204" pitchFamily="34" charset="0"/>
                <a:cs typeface="Times New Roman" panose="02020603050405020304" pitchFamily="18" charset="0"/>
              </a:rPr>
              <a:t> </a:t>
            </a:r>
          </a:p>
          <a:p>
            <a:pPr algn="just">
              <a:spcAft>
                <a:spcPts val="0"/>
              </a:spcAft>
            </a:pPr>
            <a:r>
              <a:rPr lang="uk-UA" sz="1600">
                <a:latin typeface="Times New Roman" panose="02020603050405020304" pitchFamily="18" charset="0"/>
                <a:ea typeface="Arial" panose="020B0604020202020204" pitchFamily="34" charset="0"/>
                <a:cs typeface="Times New Roman" panose="02020603050405020304" pitchFamily="18" charset="0"/>
              </a:rPr>
              <a:t>	</a:t>
            </a:r>
            <a:r>
              <a:rPr lang="uk-UA" sz="1600">
                <a:effectLst/>
                <a:latin typeface="Times New Roman" panose="02020603050405020304" pitchFamily="18" charset="0"/>
                <a:ea typeface="Arial" panose="020B0604020202020204" pitchFamily="34" charset="0"/>
                <a:cs typeface="Times New Roman" panose="02020603050405020304" pitchFamily="18" charset="0"/>
              </a:rPr>
              <a:t>ДЮСШ не є звичайним гуртком, секцією або клубом за інтересами. Законодавство визначає ДЮСШ як заклади спеціалізованої позашкільної освіти спортивного профілю та заклади фізичної культури і спорту, які забезпечують розвиток здібностей вихованців в обраному виді спорту, умови для фізичного розвитку, змістовного дозвілля, набуття навичок здорового способу життя та підготовку спортсменів для резервного спорту. Це означає, що ДЮСШ мають спеціальний публічний статус і не можуть бути механічно замінені клубною моделлю.</a:t>
            </a:r>
            <a:endParaRPr lang="uk-UA" sz="1600">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600"/>
              </a:spcAft>
            </a:pPr>
            <a:r>
              <a:rPr lang="uk-UA" sz="1600">
                <a:effectLst/>
                <a:latin typeface="Times New Roman" panose="02020603050405020304" pitchFamily="18" charset="0"/>
                <a:ea typeface="Arial" panose="020B0604020202020204" pitchFamily="34" charset="0"/>
                <a:cs typeface="Times New Roman" panose="02020603050405020304" pitchFamily="18" charset="0"/>
              </a:rPr>
              <a:t>	Без ДЮСШ порушується вся логіка підготовки спортсмена: залучення дитини до виду спорту, початкова підготовка, базова підготовка, спеціалізована підготовка, перехід до резервного спорту, а надалі — до спорту вищих досягнень. Центри олімпійської підготовки та школи вищої спортивної майстерності працюють переважно з підготовленими спортсменами, які вже мають відповідний рівень, досвід участі у змаганнях і спортивні результати. Вони не можуть повноцінно замінити ДЮСШ на етапі масового залучення дітей, первинного відбору, формування базових навичок і виховання спортивної дисципліни.</a:t>
            </a:r>
            <a:endParaRPr lang="uk-UA" sz="1600">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600"/>
              </a:spcAft>
            </a:pPr>
            <a:r>
              <a:rPr lang="uk-UA" sz="1600">
                <a:effectLst/>
                <a:latin typeface="Times New Roman" panose="02020603050405020304" pitchFamily="18" charset="0"/>
                <a:ea typeface="Arial" panose="020B0604020202020204" pitchFamily="34" charset="0"/>
                <a:cs typeface="Times New Roman" panose="02020603050405020304" pitchFamily="18" charset="0"/>
              </a:rPr>
              <a:t>	Спортивні клуби можуть бути важливим елементом спортивної екосистеми, але вони не мають такого самого публічного обов’язку забезпечувати доступність, безоплатність або стабільність багаторічної підготовки дітей, як комунальні ДЮСШ. Клуб може змінити пріоритети, припинити діяльність, працювати переважно на платній основі або зосередитися на комерційно привабливих напрямах. Тому клубна модель має доповнювати ДЮСШ, а не підміняти їх.</a:t>
            </a:r>
            <a:endParaRPr lang="uk-UA" sz="1600">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600"/>
              </a:spcAft>
            </a:pPr>
            <a:r>
              <a:rPr lang="uk-UA" sz="1600">
                <a:effectLst/>
                <a:latin typeface="Times New Roman" panose="02020603050405020304" pitchFamily="18" charset="0"/>
                <a:ea typeface="Arial" panose="020B0604020202020204" pitchFamily="34" charset="0"/>
                <a:cs typeface="Times New Roman" panose="02020603050405020304" pitchFamily="18" charset="0"/>
              </a:rPr>
              <a:t>	У разі прийняття нового Закону України «Про спорт» без чітких гарантій статусу, фінансування, майна і функцій ДЮСШ існує ризик послаблення саме тієї ланки, яка щоденно працює з дітьми, тренерами, батьками, спортивною базою та громадами. Наслідком може стати дефіцит підготовленого резерву для центрів олімпійської підготовки, шкіл вищої спортивної майстерності, федерацій і збірних команд.</a:t>
            </a:r>
            <a:endParaRPr lang="uk-UA" sz="16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293624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CC5405E9-55CC-452A-A3D0-44F55C4F983A}"/>
              </a:ext>
            </a:extLst>
          </p:cNvPr>
          <p:cNvSpPr/>
          <p:nvPr/>
        </p:nvSpPr>
        <p:spPr>
          <a:xfrm>
            <a:off x="355600" y="213254"/>
            <a:ext cx="8978900" cy="6280309"/>
          </a:xfrm>
          <a:prstGeom prst="rect">
            <a:avLst/>
          </a:prstGeom>
        </p:spPr>
        <p:txBody>
          <a:bodyPr wrap="square">
            <a:spAutoFit/>
          </a:bodyPr>
          <a:lstStyle/>
          <a:p>
            <a:pPr algn="just">
              <a:lnSpc>
                <a:spcPct val="107000"/>
              </a:lnSpc>
              <a:spcAft>
                <a:spcPts val="600"/>
              </a:spcAft>
            </a:pPr>
            <a:r>
              <a:rPr lang="uk-UA" sz="1800" b="1" u="sng">
                <a:effectLst/>
                <a:latin typeface="Times New Roman" panose="02020603050405020304" pitchFamily="18" charset="0"/>
                <a:ea typeface="Arial" panose="020B0604020202020204" pitchFamily="34" charset="0"/>
                <a:cs typeface="Times New Roman" panose="02020603050405020304" pitchFamily="18" charset="0"/>
              </a:rPr>
              <a:t>Що доцільно прямо закріпити у законодавстві</a:t>
            </a:r>
          </a:p>
          <a:p>
            <a:pPr algn="just">
              <a:lnSpc>
                <a:spcPct val="107000"/>
              </a:lnSpc>
              <a:spcAft>
                <a:spcPts val="600"/>
              </a:spcAft>
            </a:pPr>
            <a:endParaRPr lang="uk-UA" sz="1400" b="1" u="sng">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ДЮСШ є базовою ланкою системи дитячо-юнацького спорту та підготовки спортивного резерву.</a:t>
            </a: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Діяльність ДЮСШ фінансується не за залишковим принципом, а через гарантовані державні та/або місцеві програми підтримки дитячо-юнацького і резервного спорту.</a:t>
            </a: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Штатні нормативи ДЮСШ мають враховувати реальну виробничу необхідність, кількість вихованців, види спорту, спортивні об’єкти, безпекові та адміністративно-господарські функції закладу.</a:t>
            </a: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Реорганізація, ліквідація, перепрофілювання або передача майна ДЮСШ не допускається без оцінки впливу на доступність дитячого спорту, тренувальний процес, кадровий склад, мережу відділень і права вихованців.</a:t>
            </a: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Комунальні спортивні об’єкти у найбільш затребуваний післяурочний час мають використовуватися насамперед для дітей, молоді, груп ДЮСШ, адаптивного спорту та офіційних навчально-тренувальних програм.</a:t>
            </a: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Спортивні клуби, федерації, центри олімпійської підготовки, школи вищої спортивної майстерності та ДЮСШ мають не дублювати і не витісняти одне одного, а працювати в єдиній системі з чітким розподілом функцій.</a:t>
            </a: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30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Цифровізація має допомагати ДЮСШ, але не може бути підставою для зупинення тренувального процесу або втрати прав вихованців і працівників у разі технічних збоїв.</a:t>
            </a:r>
            <a:endParaRPr lang="uk-UA" sz="1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885703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58C8B7B-06EE-45AF-B91B-53F3E191B20F}"/>
              </a:ext>
            </a:extLst>
          </p:cNvPr>
          <p:cNvSpPr/>
          <p:nvPr/>
        </p:nvSpPr>
        <p:spPr>
          <a:xfrm>
            <a:off x="406400" y="0"/>
            <a:ext cx="8890000" cy="6894195"/>
          </a:xfrm>
          <a:prstGeom prst="rect">
            <a:avLst/>
          </a:prstGeom>
        </p:spPr>
        <p:txBody>
          <a:bodyPr wrap="square">
            <a:spAutoFit/>
          </a:bodyPr>
          <a:lstStyle/>
          <a:p>
            <a:pPr algn="just">
              <a:spcBef>
                <a:spcPts val="0"/>
              </a:spcBef>
              <a:spcAft>
                <a:spcPts val="0"/>
              </a:spcAft>
            </a:pPr>
            <a:r>
              <a:rPr lang="uk-UA" sz="1800" b="1" u="sng">
                <a:effectLst/>
                <a:latin typeface="Times New Roman" panose="02020603050405020304" pitchFamily="18" charset="0"/>
                <a:ea typeface="MS Gothic" panose="020B0609070205080204" pitchFamily="49" charset="-128"/>
                <a:cs typeface="Times New Roman" panose="02020603050405020304" pitchFamily="18" charset="0"/>
              </a:rPr>
              <a:t>Пропонована формула державної політики</a:t>
            </a:r>
          </a:p>
          <a:p>
            <a:pPr algn="just">
              <a:spcBef>
                <a:spcPts val="0"/>
              </a:spcBef>
              <a:spcAft>
                <a:spcPts val="0"/>
              </a:spcAft>
            </a:pPr>
            <a:endParaRPr lang="uk-UA" sz="1000" b="1" u="sng">
              <a:effectLst/>
              <a:latin typeface="Calibri" panose="020F0502020204030204" pitchFamily="34" charset="0"/>
              <a:ea typeface="MS Gothic" panose="020B0609070205080204" pitchFamily="49" charset="-128"/>
              <a:cs typeface="Times New Roman" panose="02020603050405020304" pitchFamily="18" charset="0"/>
            </a:endParaRPr>
          </a:p>
          <a:p>
            <a:pPr algn="just">
              <a:spcBef>
                <a:spcPts val="0"/>
              </a:spcBef>
              <a:spcAft>
                <a:spcPts val="0"/>
              </a:spcAft>
            </a:pPr>
            <a:r>
              <a:rPr lang="uk-UA" sz="1800">
                <a:effectLst/>
                <a:latin typeface="Times New Roman" panose="02020603050405020304" pitchFamily="18" charset="0"/>
                <a:ea typeface="Arial" panose="020B0604020202020204" pitchFamily="34" charset="0"/>
                <a:cs typeface="Times New Roman" panose="02020603050405020304" pitchFamily="18" charset="0"/>
              </a:rPr>
              <a:t>	Оптимальна модель — «ДЮСШ плюс клуби», а не «ДЮСШ або клуби». </a:t>
            </a:r>
          </a:p>
          <a:p>
            <a:pPr marL="285750" indent="-285750" algn="just">
              <a:spcBef>
                <a:spcPts val="0"/>
              </a:spcBef>
              <a:spcAft>
                <a:spcPts val="0"/>
              </a:spcAft>
              <a:buFont typeface="Wingdings" panose="05000000000000000000" pitchFamily="2" charset="2"/>
              <a:buChar char="q"/>
            </a:pPr>
            <a:r>
              <a:rPr lang="uk-UA" sz="1800">
                <a:effectLst/>
                <a:latin typeface="Times New Roman" panose="02020603050405020304" pitchFamily="18" charset="0"/>
                <a:ea typeface="Arial" panose="020B0604020202020204" pitchFamily="34" charset="0"/>
                <a:cs typeface="Times New Roman" panose="02020603050405020304" pitchFamily="18" charset="0"/>
              </a:rPr>
              <a:t>ДЮСШ мають забезпечувати системну багаторічну спортивну підготовку дітей і молоді; </a:t>
            </a:r>
          </a:p>
          <a:p>
            <a:pPr marL="285750" indent="-285750" algn="just">
              <a:spcBef>
                <a:spcPts val="0"/>
              </a:spcBef>
              <a:spcAft>
                <a:spcPts val="0"/>
              </a:spcAft>
              <a:buFont typeface="Wingdings" panose="05000000000000000000" pitchFamily="2" charset="2"/>
              <a:buChar char="q"/>
            </a:pPr>
            <a:r>
              <a:rPr lang="uk-UA" sz="1800">
                <a:effectLst/>
                <a:latin typeface="Times New Roman" panose="02020603050405020304" pitchFamily="18" charset="0"/>
                <a:ea typeface="Arial" panose="020B0604020202020204" pitchFamily="34" charset="0"/>
                <a:cs typeface="Times New Roman" panose="02020603050405020304" pitchFamily="18" charset="0"/>
              </a:rPr>
              <a:t>спортивні клуби — розширювати доступ до занять спортом, масовим спортом та іншими видами активності в межах своїх статутних завдань; </a:t>
            </a:r>
          </a:p>
          <a:p>
            <a:pPr marL="285750" indent="-285750" algn="just">
              <a:spcBef>
                <a:spcPts val="0"/>
              </a:spcBef>
              <a:spcAft>
                <a:spcPts val="0"/>
              </a:spcAft>
              <a:buFont typeface="Wingdings" panose="05000000000000000000" pitchFamily="2" charset="2"/>
              <a:buChar char="q"/>
            </a:pPr>
            <a:r>
              <a:rPr lang="uk-UA" sz="1800">
                <a:effectLst/>
                <a:latin typeface="Times New Roman" panose="02020603050405020304" pitchFamily="18" charset="0"/>
                <a:ea typeface="Arial" panose="020B0604020202020204" pitchFamily="34" charset="0"/>
                <a:cs typeface="Times New Roman" panose="02020603050405020304" pitchFamily="18" charset="0"/>
              </a:rPr>
              <a:t>федерації — забезпечувати правила, календарі, протоколи і розвиток виду спорту;</a:t>
            </a:r>
          </a:p>
          <a:p>
            <a:pPr marL="285750" indent="-285750" algn="just">
              <a:spcBef>
                <a:spcPts val="0"/>
              </a:spcBef>
              <a:spcAft>
                <a:spcPts val="0"/>
              </a:spcAft>
              <a:buFont typeface="Wingdings" panose="05000000000000000000" pitchFamily="2" charset="2"/>
              <a:buChar char="q"/>
            </a:pPr>
            <a:r>
              <a:rPr lang="uk-UA" sz="1800">
                <a:effectLst/>
                <a:latin typeface="Times New Roman" panose="02020603050405020304" pitchFamily="18" charset="0"/>
                <a:ea typeface="Arial" panose="020B0604020202020204" pitchFamily="34" charset="0"/>
                <a:cs typeface="Times New Roman" panose="02020603050405020304" pitchFamily="18" charset="0"/>
              </a:rPr>
              <a:t>громади — створювати та утримувати спортивну інфраструктуру; </a:t>
            </a:r>
          </a:p>
          <a:p>
            <a:pPr marL="285750" indent="-285750" algn="just">
              <a:spcBef>
                <a:spcPts val="0"/>
              </a:spcBef>
              <a:spcAft>
                <a:spcPts val="0"/>
              </a:spcAft>
              <a:buFont typeface="Wingdings" panose="05000000000000000000" pitchFamily="2" charset="2"/>
              <a:buChar char="q"/>
            </a:pPr>
            <a:r>
              <a:rPr lang="uk-UA" sz="1800">
                <a:effectLst/>
                <a:latin typeface="Times New Roman" panose="02020603050405020304" pitchFamily="18" charset="0"/>
                <a:ea typeface="Arial" panose="020B0604020202020204" pitchFamily="34" charset="0"/>
                <a:cs typeface="Times New Roman" panose="02020603050405020304" pitchFamily="18" charset="0"/>
              </a:rPr>
              <a:t>держава — гарантувати правову рамку, стандарти, фінансування та цифрові сервіси.</a:t>
            </a: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algn="just">
              <a:spcBef>
                <a:spcPts val="0"/>
              </a:spcBef>
              <a:spcAft>
                <a:spcPts val="0"/>
              </a:spcAft>
            </a:pPr>
            <a:r>
              <a:rPr lang="uk-UA" sz="1800">
                <a:effectLst/>
                <a:latin typeface="Times New Roman" panose="02020603050405020304" pitchFamily="18" charset="0"/>
                <a:ea typeface="Arial" panose="020B0604020202020204" pitchFamily="34" charset="0"/>
                <a:cs typeface="Times New Roman" panose="02020603050405020304" pitchFamily="18" charset="0"/>
              </a:rPr>
              <a:t>	Реформа спорту не повинна зводитися до заміни ДЮСШ клубною системою або до формального перенесення відповідальності на громади без належних ресурсів. </a:t>
            </a:r>
            <a:endParaRPr lang="uk-UA" sz="900">
              <a:effectLst/>
              <a:latin typeface="Times New Roman" panose="02020603050405020304" pitchFamily="18" charset="0"/>
              <a:ea typeface="Arial" panose="020B0604020202020204" pitchFamily="34" charset="0"/>
              <a:cs typeface="Times New Roman" panose="02020603050405020304" pitchFamily="18" charset="0"/>
            </a:endParaRPr>
          </a:p>
          <a:p>
            <a:pPr algn="just">
              <a:spcBef>
                <a:spcPts val="0"/>
              </a:spcBef>
              <a:spcAft>
                <a:spcPts val="0"/>
              </a:spcAft>
            </a:pPr>
            <a:endParaRPr lang="uk-UA" sz="900">
              <a:effectLst/>
              <a:latin typeface="Times New Roman" panose="02020603050405020304" pitchFamily="18" charset="0"/>
              <a:ea typeface="Arial" panose="020B0604020202020204" pitchFamily="34" charset="0"/>
              <a:cs typeface="Times New Roman" panose="02020603050405020304" pitchFamily="18" charset="0"/>
            </a:endParaRPr>
          </a:p>
          <a:p>
            <a:pPr algn="just">
              <a:spcBef>
                <a:spcPts val="0"/>
              </a:spcBef>
              <a:spcAft>
                <a:spcPts val="0"/>
              </a:spcAft>
            </a:pPr>
            <a:r>
              <a:rPr lang="uk-UA">
                <a:latin typeface="Times New Roman" panose="02020603050405020304" pitchFamily="18" charset="0"/>
                <a:ea typeface="Arial" panose="020B0604020202020204" pitchFamily="34" charset="0"/>
                <a:cs typeface="Times New Roman" panose="02020603050405020304" pitchFamily="18" charset="0"/>
              </a:rPr>
              <a:t>	</a:t>
            </a:r>
            <a:r>
              <a:rPr lang="uk-UA" sz="1800" b="1" u="sng">
                <a:effectLst/>
                <a:latin typeface="Times New Roman" panose="02020603050405020304" pitchFamily="18" charset="0"/>
                <a:ea typeface="Arial" panose="020B0604020202020204" pitchFamily="34" charset="0"/>
                <a:cs typeface="Times New Roman" panose="02020603050405020304" pitchFamily="18" charset="0"/>
              </a:rPr>
              <a:t>ДЮСШ потрібно модернізувати: </a:t>
            </a:r>
          </a:p>
          <a:p>
            <a:pPr marL="285750" indent="-285750" algn="just">
              <a:spcBef>
                <a:spcPts val="0"/>
              </a:spcBef>
              <a:spcAft>
                <a:spcPts val="0"/>
              </a:spcAft>
              <a:buFont typeface="Wingdings" panose="05000000000000000000" pitchFamily="2" charset="2"/>
              <a:buChar char="ü"/>
            </a:pPr>
            <a:r>
              <a:rPr lang="uk-UA" sz="1800">
                <a:effectLst/>
                <a:latin typeface="Times New Roman" panose="02020603050405020304" pitchFamily="18" charset="0"/>
                <a:ea typeface="Arial" panose="020B0604020202020204" pitchFamily="34" charset="0"/>
                <a:cs typeface="Times New Roman" panose="02020603050405020304" pitchFamily="18" charset="0"/>
              </a:rPr>
              <a:t>актуалізувати штатні нормативи, </a:t>
            </a:r>
          </a:p>
          <a:p>
            <a:pPr marL="285750" indent="-285750" algn="just">
              <a:spcBef>
                <a:spcPts val="0"/>
              </a:spcBef>
              <a:spcAft>
                <a:spcPts val="0"/>
              </a:spcAft>
              <a:buFont typeface="Wingdings" panose="05000000000000000000" pitchFamily="2" charset="2"/>
              <a:buChar char="ü"/>
            </a:pPr>
            <a:r>
              <a:rPr lang="uk-UA" sz="1800">
                <a:effectLst/>
                <a:latin typeface="Times New Roman" panose="02020603050405020304" pitchFamily="18" charset="0"/>
                <a:ea typeface="Arial" panose="020B0604020202020204" pitchFamily="34" charset="0"/>
                <a:cs typeface="Times New Roman" panose="02020603050405020304" pitchFamily="18" charset="0"/>
              </a:rPr>
              <a:t>спростити документообіг, </a:t>
            </a:r>
          </a:p>
          <a:p>
            <a:pPr marL="285750" indent="-285750" algn="just">
              <a:spcBef>
                <a:spcPts val="0"/>
              </a:spcBef>
              <a:spcAft>
                <a:spcPts val="0"/>
              </a:spcAft>
              <a:buFont typeface="Wingdings" panose="05000000000000000000" pitchFamily="2" charset="2"/>
              <a:buChar char="ü"/>
            </a:pPr>
            <a:r>
              <a:rPr lang="uk-UA" sz="1800">
                <a:effectLst/>
                <a:latin typeface="Times New Roman" panose="02020603050405020304" pitchFamily="18" charset="0"/>
                <a:ea typeface="Arial" panose="020B0604020202020204" pitchFamily="34" charset="0"/>
                <a:cs typeface="Times New Roman" panose="02020603050405020304" pitchFamily="18" charset="0"/>
              </a:rPr>
              <a:t>оновити програми, </a:t>
            </a:r>
          </a:p>
          <a:p>
            <a:pPr marL="285750" indent="-285750" algn="just">
              <a:spcBef>
                <a:spcPts val="0"/>
              </a:spcBef>
              <a:spcAft>
                <a:spcPts val="0"/>
              </a:spcAft>
              <a:buFont typeface="Wingdings" panose="05000000000000000000" pitchFamily="2" charset="2"/>
              <a:buChar char="ü"/>
            </a:pPr>
            <a:r>
              <a:rPr lang="uk-UA" sz="1800">
                <a:effectLst/>
                <a:latin typeface="Times New Roman" panose="02020603050405020304" pitchFamily="18" charset="0"/>
                <a:ea typeface="Arial" panose="020B0604020202020204" pitchFamily="34" charset="0"/>
                <a:cs typeface="Times New Roman" panose="02020603050405020304" pitchFamily="18" charset="0"/>
              </a:rPr>
              <a:t>переглянути норми наповнюваності, </a:t>
            </a:r>
          </a:p>
          <a:p>
            <a:pPr marL="285750" indent="-285750" algn="just">
              <a:spcBef>
                <a:spcPts val="0"/>
              </a:spcBef>
              <a:spcAft>
                <a:spcPts val="0"/>
              </a:spcAft>
              <a:buFont typeface="Wingdings" panose="05000000000000000000" pitchFamily="2" charset="2"/>
              <a:buChar char="ü"/>
            </a:pPr>
            <a:r>
              <a:rPr lang="uk-UA" sz="1800">
                <a:effectLst/>
                <a:latin typeface="Times New Roman" panose="02020603050405020304" pitchFamily="18" charset="0"/>
                <a:ea typeface="Arial" panose="020B0604020202020204" pitchFamily="34" charset="0"/>
                <a:cs typeface="Times New Roman" panose="02020603050405020304" pitchFamily="18" charset="0"/>
              </a:rPr>
              <a:t>забезпечити інвентар, </a:t>
            </a:r>
          </a:p>
          <a:p>
            <a:pPr marL="285750" indent="-285750" algn="just">
              <a:spcBef>
                <a:spcPts val="0"/>
              </a:spcBef>
              <a:spcAft>
                <a:spcPts val="0"/>
              </a:spcAft>
              <a:buFont typeface="Wingdings" panose="05000000000000000000" pitchFamily="2" charset="2"/>
              <a:buChar char="ü"/>
            </a:pPr>
            <a:r>
              <a:rPr lang="uk-UA" sz="1800">
                <a:effectLst/>
                <a:latin typeface="Times New Roman" panose="02020603050405020304" pitchFamily="18" charset="0"/>
                <a:ea typeface="Arial" panose="020B0604020202020204" pitchFamily="34" charset="0"/>
                <a:cs typeface="Times New Roman" panose="02020603050405020304" pitchFamily="18" charset="0"/>
              </a:rPr>
              <a:t>технічний контроль ремонтів, </a:t>
            </a:r>
          </a:p>
          <a:p>
            <a:pPr marL="285750" indent="-285750" algn="just">
              <a:spcBef>
                <a:spcPts val="0"/>
              </a:spcBef>
              <a:spcAft>
                <a:spcPts val="0"/>
              </a:spcAft>
              <a:buFont typeface="Wingdings" panose="05000000000000000000" pitchFamily="2" charset="2"/>
              <a:buChar char="ü"/>
            </a:pPr>
            <a:r>
              <a:rPr lang="uk-UA" sz="1800">
                <a:effectLst/>
                <a:latin typeface="Times New Roman" panose="02020603050405020304" pitchFamily="18" charset="0"/>
                <a:ea typeface="Arial" panose="020B0604020202020204" pitchFamily="34" charset="0"/>
                <a:cs typeface="Times New Roman" panose="02020603050405020304" pitchFamily="18" charset="0"/>
              </a:rPr>
              <a:t>цифрові сервіси, </a:t>
            </a:r>
          </a:p>
          <a:p>
            <a:pPr marL="285750" indent="-285750" algn="just">
              <a:spcBef>
                <a:spcPts val="0"/>
              </a:spcBef>
              <a:spcAft>
                <a:spcPts val="0"/>
              </a:spcAft>
              <a:buFont typeface="Wingdings" panose="05000000000000000000" pitchFamily="2" charset="2"/>
              <a:buChar char="ü"/>
            </a:pPr>
            <a:r>
              <a:rPr lang="uk-UA" sz="1800">
                <a:effectLst/>
                <a:latin typeface="Times New Roman" panose="02020603050405020304" pitchFamily="18" charset="0"/>
                <a:ea typeface="Arial" panose="020B0604020202020204" pitchFamily="34" charset="0"/>
                <a:cs typeface="Times New Roman" panose="02020603050405020304" pitchFamily="18" charset="0"/>
              </a:rPr>
              <a:t>прозорий доступ до комунальної спортивної бази, </a:t>
            </a:r>
          </a:p>
          <a:p>
            <a:pPr marL="285750" indent="-285750" algn="just">
              <a:spcBef>
                <a:spcPts val="0"/>
              </a:spcBef>
              <a:spcAft>
                <a:spcPts val="0"/>
              </a:spcAft>
              <a:buFont typeface="Wingdings" panose="05000000000000000000" pitchFamily="2" charset="2"/>
              <a:buChar char="ü"/>
            </a:pPr>
            <a:r>
              <a:rPr lang="uk-UA" sz="1800">
                <a:effectLst/>
                <a:latin typeface="Times New Roman" panose="02020603050405020304" pitchFamily="18" charset="0"/>
                <a:ea typeface="Arial" panose="020B0604020202020204" pitchFamily="34" charset="0"/>
                <a:cs typeface="Times New Roman" panose="02020603050405020304" pitchFamily="18" charset="0"/>
              </a:rPr>
              <a:t>справедливі критерії оцінювання роботи тренерів. </a:t>
            </a:r>
          </a:p>
          <a:p>
            <a:pPr algn="just">
              <a:spcBef>
                <a:spcPts val="0"/>
              </a:spcBef>
              <a:spcAft>
                <a:spcPts val="0"/>
              </a:spcAft>
            </a:pPr>
            <a:r>
              <a:rPr lang="uk-UA">
                <a:latin typeface="Times New Roman" panose="02020603050405020304" pitchFamily="18" charset="0"/>
                <a:ea typeface="Arial" panose="020B0604020202020204" pitchFamily="34" charset="0"/>
                <a:cs typeface="Times New Roman" panose="02020603050405020304" pitchFamily="18" charset="0"/>
              </a:rPr>
              <a:t>	</a:t>
            </a:r>
            <a:r>
              <a:rPr lang="uk-UA" sz="1800">
                <a:effectLst/>
                <a:latin typeface="Times New Roman" panose="02020603050405020304" pitchFamily="18" charset="0"/>
                <a:ea typeface="Arial" panose="020B0604020202020204" pitchFamily="34" charset="0"/>
                <a:cs typeface="Times New Roman" panose="02020603050405020304" pitchFamily="18" charset="0"/>
              </a:rPr>
              <a:t>Але модернізація не може означати втрату статусу, майна, фінансування або кадрового потенціалу ДЮСШ.</a:t>
            </a:r>
            <a:endParaRPr lang="uk-UA" sz="1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496914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9BA1402-011B-44DB-8097-735B332CD131}"/>
              </a:ext>
            </a:extLst>
          </p:cNvPr>
          <p:cNvSpPr/>
          <p:nvPr/>
        </p:nvSpPr>
        <p:spPr>
          <a:xfrm>
            <a:off x="0" y="134680"/>
            <a:ext cx="9499600" cy="863250"/>
          </a:xfrm>
          <a:prstGeom prst="rect">
            <a:avLst/>
          </a:prstGeom>
        </p:spPr>
        <p:txBody>
          <a:bodyPr wrap="square">
            <a:spAutoFit/>
          </a:bodyPr>
          <a:lstStyle/>
          <a:p>
            <a:pPr algn="ctr">
              <a:lnSpc>
                <a:spcPct val="107000"/>
              </a:lnSpc>
            </a:pPr>
            <a:r>
              <a:rPr lang="uk-UA" sz="2000" b="1" kern="0">
                <a:solidFill>
                  <a:schemeClr val="accent1">
                    <a:lumMod val="50000"/>
                  </a:schemeClr>
                </a:solidFill>
                <a:effectLst/>
                <a:latin typeface="Times New Roman" panose="02020603050405020304" pitchFamily="18" charset="0"/>
                <a:ea typeface="MS Gothic" panose="020B0609070205080204" pitchFamily="49" charset="-128"/>
                <a:cs typeface="Times New Roman" panose="02020603050405020304" pitchFamily="18" charset="0"/>
              </a:rPr>
              <a:t> </a:t>
            </a:r>
            <a:r>
              <a:rPr lang="uk-UA" sz="2400" b="1" kern="0">
                <a:effectLst/>
                <a:latin typeface="Times New Roman" panose="02020603050405020304" pitchFamily="18" charset="0"/>
                <a:ea typeface="MS Gothic" panose="020B0609070205080204" pitchFamily="49" charset="-128"/>
                <a:cs typeface="Times New Roman" panose="02020603050405020304" pitchFamily="18" charset="0"/>
              </a:rPr>
              <a:t>Узагальнені пропозиції до нормативного </a:t>
            </a:r>
          </a:p>
          <a:p>
            <a:pPr algn="ctr">
              <a:lnSpc>
                <a:spcPct val="107000"/>
              </a:lnSpc>
            </a:pPr>
            <a:r>
              <a:rPr lang="uk-UA" sz="2400" b="1" kern="0">
                <a:effectLst/>
                <a:latin typeface="Times New Roman" panose="02020603050405020304" pitchFamily="18" charset="0"/>
                <a:ea typeface="MS Gothic" panose="020B0609070205080204" pitchFamily="49" charset="-128"/>
                <a:cs typeface="Times New Roman" panose="02020603050405020304" pitchFamily="18" charset="0"/>
              </a:rPr>
              <a:t>та управлінського врегулювання</a:t>
            </a:r>
            <a:endParaRPr lang="uk-UA" sz="2400" b="1" kern="0">
              <a:effectLst/>
              <a:latin typeface="Calibri" panose="020F0502020204030204" pitchFamily="34" charset="0"/>
              <a:ea typeface="MS Gothic" panose="020B0609070205080204" pitchFamily="49" charset="-128"/>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485563A0-3DC3-4C1C-931D-ECDF3F5E2489}"/>
              </a:ext>
            </a:extLst>
          </p:cNvPr>
          <p:cNvSpPr/>
          <p:nvPr/>
        </p:nvSpPr>
        <p:spPr>
          <a:xfrm>
            <a:off x="488950" y="984547"/>
            <a:ext cx="8750300" cy="5171737"/>
          </a:xfrm>
          <a:prstGeom prst="rect">
            <a:avLst/>
          </a:prstGeom>
        </p:spPr>
        <p:txBody>
          <a:bodyPr wrap="square">
            <a:spAutoFit/>
          </a:bodyPr>
          <a:lstStyle/>
          <a:p>
            <a:pPr algn="just">
              <a:lnSpc>
                <a:spcPct val="107000"/>
              </a:lnSpc>
              <a:spcBef>
                <a:spcPts val="800"/>
              </a:spcBef>
              <a:spcAft>
                <a:spcPts val="600"/>
              </a:spcAft>
            </a:pPr>
            <a:r>
              <a:rPr lang="uk-UA" b="1">
                <a:solidFill>
                  <a:schemeClr val="accent1">
                    <a:lumMod val="50000"/>
                  </a:schemeClr>
                </a:solidFill>
                <a:effectLst/>
                <a:latin typeface="Times New Roman" panose="02020603050405020304" pitchFamily="18" charset="0"/>
                <a:ea typeface="MS Gothic" panose="020B0609070205080204" pitchFamily="49" charset="-128"/>
                <a:cs typeface="Times New Roman" panose="02020603050405020304" pitchFamily="18" charset="0"/>
              </a:rPr>
              <a:t>	</a:t>
            </a:r>
            <a:r>
              <a:rPr lang="uk-UA" sz="2000" b="1" u="sng">
                <a:effectLst/>
                <a:latin typeface="Times New Roman" panose="02020603050405020304" pitchFamily="18" charset="0"/>
                <a:ea typeface="MS Gothic" panose="020B0609070205080204" pitchFamily="49" charset="-128"/>
                <a:cs typeface="Times New Roman" panose="02020603050405020304" pitchFamily="18" charset="0"/>
              </a:rPr>
              <a:t>До майбутнього Закону України «Про спорт» або Закону України «Про фізичну культуру і спорт»</a:t>
            </a:r>
            <a:endParaRPr lang="uk-UA" sz="2000" b="1" u="sng">
              <a:effectLst/>
              <a:latin typeface="Calibri" panose="020F0502020204030204" pitchFamily="34" charset="0"/>
              <a:ea typeface="MS Gothic" panose="020B0609070205080204" pitchFamily="49" charset="-128"/>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q"/>
              <a:tabLst>
                <a:tab pos="228600" algn="l"/>
              </a:tabLst>
            </a:pPr>
            <a:r>
              <a:rPr lang="uk-UA">
                <a:effectLst/>
                <a:latin typeface="Times New Roman" panose="02020603050405020304" pitchFamily="18" charset="0"/>
                <a:ea typeface="Arial" panose="020B0604020202020204" pitchFamily="34" charset="0"/>
                <a:cs typeface="Times New Roman" panose="02020603050405020304" pitchFamily="18" charset="0"/>
              </a:rPr>
              <a:t>Визначити ДЮСШ як базову ланку системи дитячо-юнацького спорту та підготовки спортивного резерву.</a:t>
            </a:r>
          </a:p>
          <a:p>
            <a:pPr lvl="0" algn="just">
              <a:lnSpc>
                <a:spcPct val="105000"/>
              </a:lnSpc>
              <a:spcAft>
                <a:spcPts val="0"/>
              </a:spcAft>
              <a:tabLst>
                <a:tab pos="228600" algn="l"/>
              </a:tabLst>
            </a:pPr>
            <a:endParaRPr lang="uk-UA">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q"/>
              <a:tabLst>
                <a:tab pos="228600" algn="l"/>
              </a:tabLst>
            </a:pPr>
            <a:r>
              <a:rPr lang="uk-UA">
                <a:effectLst/>
                <a:latin typeface="Times New Roman" panose="02020603050405020304" pitchFamily="18" charset="0"/>
                <a:ea typeface="Arial" panose="020B0604020202020204" pitchFamily="34" charset="0"/>
                <a:cs typeface="Times New Roman" panose="02020603050405020304" pitchFamily="18" charset="0"/>
              </a:rPr>
              <a:t>Закріпити, що спортивні клуби, федерації, центри олімпійської підготовки, школи вищої спортивної майстерності та ДЮСШ є різними елементами системи спорту і мають діяти з недопущенням дублювання бюджетного фінансування, подвійного обліку спортсменів та непрозорого використання комунальної інфраструктури.</a:t>
            </a:r>
          </a:p>
          <a:p>
            <a:pPr lvl="0" algn="just">
              <a:lnSpc>
                <a:spcPct val="105000"/>
              </a:lnSpc>
              <a:spcAft>
                <a:spcPts val="0"/>
              </a:spcAft>
              <a:tabLst>
                <a:tab pos="228600" algn="l"/>
              </a:tabLst>
            </a:pPr>
            <a:endParaRPr lang="uk-UA">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q"/>
              <a:tabLst>
                <a:tab pos="228600" algn="l"/>
              </a:tabLst>
            </a:pPr>
            <a:r>
              <a:rPr lang="uk-UA">
                <a:effectLst/>
                <a:latin typeface="Times New Roman" panose="02020603050405020304" pitchFamily="18" charset="0"/>
                <a:ea typeface="Arial" panose="020B0604020202020204" pitchFamily="34" charset="0"/>
                <a:cs typeface="Times New Roman" panose="02020603050405020304" pitchFamily="18" charset="0"/>
              </a:rPr>
              <a:t>Передбачити гарантії фінансування ДЮСШ через державні та/або місцеві програми підтримки дитячо-юнацького та резервного спорту.</a:t>
            </a:r>
          </a:p>
          <a:p>
            <a:pPr lvl="0" algn="just">
              <a:lnSpc>
                <a:spcPct val="105000"/>
              </a:lnSpc>
              <a:spcAft>
                <a:spcPts val="0"/>
              </a:spcAft>
              <a:tabLst>
                <a:tab pos="228600" algn="l"/>
              </a:tabLst>
            </a:pPr>
            <a:endParaRPr lang="uk-UA">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300"/>
              </a:spcAft>
              <a:buFont typeface="Wingdings" panose="05000000000000000000" pitchFamily="2" charset="2"/>
              <a:buChar char="q"/>
              <a:tabLst>
                <a:tab pos="228600" algn="l"/>
              </a:tabLst>
            </a:pPr>
            <a:r>
              <a:rPr lang="uk-UA">
                <a:effectLst/>
                <a:latin typeface="Times New Roman" panose="02020603050405020304" pitchFamily="18" charset="0"/>
                <a:ea typeface="Arial" panose="020B0604020202020204" pitchFamily="34" charset="0"/>
                <a:cs typeface="Times New Roman" panose="02020603050405020304" pitchFamily="18" charset="0"/>
              </a:rPr>
              <a:t>Встановити, що реорганізація, ліквідація, перепрофілювання або передача майна комунальної ДЮСШ допускається лише за умови забезпечення безперервності навчально-тренувального процесу, збереження доступності занять і попередньої оцінки впливу на мережу дитячо-юнацького спорту відповідної громади.</a:t>
            </a:r>
            <a:endParaRPr lang="uk-UA">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58709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778DAF1-2F7D-4DDC-9E40-A761F8123A6B}"/>
              </a:ext>
            </a:extLst>
          </p:cNvPr>
          <p:cNvSpPr/>
          <p:nvPr/>
        </p:nvSpPr>
        <p:spPr>
          <a:xfrm>
            <a:off x="571500" y="566351"/>
            <a:ext cx="8661400" cy="5973495"/>
          </a:xfrm>
          <a:prstGeom prst="rect">
            <a:avLst/>
          </a:prstGeom>
        </p:spPr>
        <p:txBody>
          <a:bodyPr wrap="square">
            <a:spAutoFit/>
          </a:bodyPr>
          <a:lstStyle/>
          <a:p>
            <a:pPr algn="just">
              <a:lnSpc>
                <a:spcPct val="107000"/>
              </a:lnSpc>
              <a:spcBef>
                <a:spcPts val="800"/>
              </a:spcBef>
              <a:spcAft>
                <a:spcPts val="600"/>
              </a:spcAft>
            </a:pPr>
            <a:r>
              <a:rPr lang="uk-UA" sz="2000" b="1" u="sng">
                <a:effectLst/>
                <a:latin typeface="Times New Roman" panose="02020603050405020304" pitchFamily="18" charset="0"/>
                <a:ea typeface="MS Gothic" panose="020B0609070205080204" pitchFamily="49" charset="-128"/>
                <a:cs typeface="Times New Roman" panose="02020603050405020304" pitchFamily="18" charset="0"/>
              </a:rPr>
              <a:t>До Положення про дитячо-юнацьку спортивну школу</a:t>
            </a:r>
            <a:endParaRPr lang="uk-UA" sz="2000" b="1" u="sng">
              <a:effectLst/>
              <a:latin typeface="Calibri" panose="020F0502020204030204" pitchFamily="34" charset="0"/>
              <a:ea typeface="MS Gothic" panose="020B0609070205080204" pitchFamily="49" charset="-128"/>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Встановити порядок переходу, переведення та відрахування вихованців між ДЮСШ, спортивними клубами та іншими суб’єктами спорту із письмовим повідомленням не пізніше ніж за 30 календарних днів, крім поважних обставин.</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Запровадити спрощений облік вихованця для груп початкової підготовки першого року навчання та повну картку спортсмена після стабільного зарахування, переведення до базового етапу або участі в офіційних змаганнях.</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Закріпити можливість створення груп фізкультурно-оздоровчої або рекреаційної спрямованості без підміни ними груп спортивної підготовки.</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Уточнити порядок відкриття і закриття відділень з урахуванням потреб громади, наявності тренерів, спортивної бази, фінансування та календарного планування.</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Передбачити технічний контроль якості поточного ремонту приміщень, спортивних споруд, спортивних покриттів, інженерних мереж та обладнання, якщо такі роботи впливають на безпеку вихованців і працівників.</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30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Уточнити порядок надання платних послуг, методику визначення їх вартості та напрями використання отриманих коштів.</a:t>
            </a:r>
            <a:endParaRPr lang="uk-UA" sz="1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269091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6054352-087F-4E9B-B606-04B4BF929CC2}"/>
              </a:ext>
            </a:extLst>
          </p:cNvPr>
          <p:cNvSpPr/>
          <p:nvPr/>
        </p:nvSpPr>
        <p:spPr>
          <a:xfrm>
            <a:off x="571500" y="112119"/>
            <a:ext cx="8737600" cy="6264344"/>
          </a:xfrm>
          <a:prstGeom prst="rect">
            <a:avLst/>
          </a:prstGeom>
        </p:spPr>
        <p:txBody>
          <a:bodyPr wrap="square">
            <a:spAutoFit/>
          </a:bodyPr>
          <a:lstStyle/>
          <a:p>
            <a:pPr algn="just">
              <a:lnSpc>
                <a:spcPct val="107000"/>
              </a:lnSpc>
              <a:spcBef>
                <a:spcPts val="800"/>
              </a:spcBef>
              <a:spcAft>
                <a:spcPts val="600"/>
              </a:spcAft>
            </a:pPr>
            <a:r>
              <a:rPr lang="en-US" sz="2000" b="1" u="sng">
                <a:effectLst/>
                <a:latin typeface="Times New Roman" panose="02020603050405020304" pitchFamily="18" charset="0"/>
                <a:ea typeface="MS Gothic" panose="020B0609070205080204" pitchFamily="49" charset="-128"/>
                <a:cs typeface="Times New Roman" panose="02020603050405020304" pitchFamily="18" charset="0"/>
              </a:rPr>
              <a:t>До наказів Мінмолодьспорту № 37, № 67, № 1851, № 994 та № 45</a:t>
            </a:r>
            <a:endParaRPr lang="uk-UA" sz="2000" b="1" u="sng">
              <a:effectLst/>
              <a:latin typeface="Calibri" panose="020F0502020204030204" pitchFamily="34" charset="0"/>
              <a:ea typeface="MS Gothic" panose="020B0609070205080204" pitchFamily="49" charset="-128"/>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Внести зміни до Типових штатних нормативів ДЮСШ, прибравши обмеження щодо введення додаткових посад виключно за рахунок спеціального фонду та замінивши застаріле посилання на постанову КМУ № 943 на актуальне регулювання щодо ефективного використання державних коштів і бюджетної дисципліни.</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Переглянути норми наповнюваності груп з урахуванням специфіки виду спорту, безпеки, віку дітей, рівня підготовки, площі та якості спортивної бази.</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Оновити переліки спортивного обладнання, інвентарю, спортивного одягу та спеціального взуття за видами спорту, передбачивши регулярний перегляд не рідше одного разу на чотири роки.</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Доповнити критерії атестації тренерів показниками якості роботи з групами початкової та базової підготовки.</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Передбачити, що цифрові документи не дублюють паперові без потреби, а електронна система має забезпечувати експорт, друк і резервне зберігання даних.</a:t>
            </a:r>
          </a:p>
          <a:p>
            <a:pPr lvl="0" algn="just">
              <a:lnSpc>
                <a:spcPct val="105000"/>
              </a:lnSpc>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30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Передбачити регулярний перегляд навчальних програм і нормативів з урахуванням сучасних вимог до здоров’я дітей, безпеки та специфіки видів спорту.</a:t>
            </a:r>
            <a:endParaRPr lang="uk-UA" sz="1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409355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a:extLst>
              <a:ext uri="{FF2B5EF4-FFF2-40B4-BE49-F238E27FC236}">
                <a16:creationId xmlns:a16="http://schemas.microsoft.com/office/drawing/2014/main" id="{F80958CD-6C39-4375-8B4E-FEAE9B7E8F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64437" y="0"/>
            <a:ext cx="1539875" cy="1539875"/>
          </a:xfrm>
          <a:prstGeom prst="rect">
            <a:avLst/>
          </a:prstGeom>
        </p:spPr>
      </p:pic>
      <p:sp>
        <p:nvSpPr>
          <p:cNvPr id="4" name="Прямоугольник 3">
            <a:extLst>
              <a:ext uri="{FF2B5EF4-FFF2-40B4-BE49-F238E27FC236}">
                <a16:creationId xmlns:a16="http://schemas.microsoft.com/office/drawing/2014/main" id="{D4AB241B-89B6-43C7-B77C-7CBCD06E06AC}"/>
              </a:ext>
            </a:extLst>
          </p:cNvPr>
          <p:cNvSpPr/>
          <p:nvPr/>
        </p:nvSpPr>
        <p:spPr>
          <a:xfrm>
            <a:off x="3330021" y="0"/>
            <a:ext cx="4007957" cy="583237"/>
          </a:xfrm>
          <a:prstGeom prst="rect">
            <a:avLst/>
          </a:prstGeom>
        </p:spPr>
        <p:txBody>
          <a:bodyPr wrap="none">
            <a:spAutoFit/>
          </a:bodyPr>
          <a:lstStyle/>
          <a:p>
            <a:pPr lvl="1" algn="just">
              <a:lnSpc>
                <a:spcPct val="107000"/>
              </a:lnSpc>
              <a:spcAft>
                <a:spcPts val="600"/>
              </a:spcAft>
            </a:pPr>
            <a:r>
              <a:rPr lang="uk-UA" sz="3200" b="1">
                <a:effectLst/>
                <a:latin typeface="Times New Roman" panose="02020603050405020304" pitchFamily="18" charset="0"/>
                <a:ea typeface="Arial" panose="020B0604020202020204" pitchFamily="34" charset="0"/>
                <a:cs typeface="Times New Roman" panose="02020603050405020304" pitchFamily="18" charset="0"/>
              </a:rPr>
              <a:t>ДЮСШ «АТЛЕТ»</a:t>
            </a:r>
            <a:endParaRPr lang="uk-UA" sz="3200">
              <a:effectLst/>
              <a:latin typeface="Arial" panose="020B0604020202020204" pitchFamily="34" charset="0"/>
              <a:ea typeface="Arial" panose="020B060402020202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7D0CFEB2-A0C1-466C-AB81-AE223AC4F622}"/>
              </a:ext>
            </a:extLst>
          </p:cNvPr>
          <p:cNvSpPr/>
          <p:nvPr/>
        </p:nvSpPr>
        <p:spPr>
          <a:xfrm>
            <a:off x="203200" y="583237"/>
            <a:ext cx="6174821" cy="2146613"/>
          </a:xfrm>
          <a:prstGeom prst="rect">
            <a:avLst/>
          </a:prstGeom>
        </p:spPr>
        <p:txBody>
          <a:bodyPr wrap="square">
            <a:spAutoFit/>
          </a:bodyPr>
          <a:lstStyle/>
          <a:p>
            <a:pPr algn="just">
              <a:lnSpc>
                <a:spcPct val="107000"/>
              </a:lnSpc>
              <a:spcAft>
                <a:spcPts val="600"/>
              </a:spcAft>
            </a:pPr>
            <a:r>
              <a:rPr lang="uk-UA">
                <a:latin typeface="Times New Roman" panose="02020603050405020304" pitchFamily="18" charset="0"/>
                <a:ea typeface="Arial" panose="020B0604020202020204" pitchFamily="34" charset="0"/>
                <a:cs typeface="Times New Roman" panose="02020603050405020304" pitchFamily="18" charset="0"/>
              </a:rPr>
              <a:t>	</a:t>
            </a:r>
            <a:r>
              <a:rPr lang="uk-UA" sz="1800">
                <a:effectLst/>
                <a:latin typeface="Times New Roman" panose="02020603050405020304" pitchFamily="18" charset="0"/>
                <a:ea typeface="Arial" panose="020B0604020202020204" pitchFamily="34" charset="0"/>
                <a:cs typeface="Times New Roman" panose="02020603050405020304" pitchFamily="18" charset="0"/>
              </a:rPr>
              <a:t>Комунальний заклад спеціалізована дитячо-юнацька спортивна школа «АТЛЕТ» є закладом позашкільної освіти спортивного профілю та закладом фізичної культури і спорту. Школа працює з дітьми та молоддю, забезпечує системну навчально-тренувальну роботу, участь вихованців у змаганнях, формування спортивного резерву та розвиток культури здорового способу життя.</a:t>
            </a:r>
            <a:endParaRPr lang="uk-UA" sz="1400">
              <a:effectLst/>
              <a:latin typeface="Arial" panose="020B0604020202020204" pitchFamily="34" charset="0"/>
              <a:ea typeface="Arial" panose="020B0604020202020204" pitchFamily="34" charset="0"/>
              <a:cs typeface="Times New Roman" panose="02020603050405020304" pitchFamily="18" charset="0"/>
            </a:endParaRPr>
          </a:p>
        </p:txBody>
      </p:sp>
      <p:pic>
        <p:nvPicPr>
          <p:cNvPr id="9" name="Рисунок 8">
            <a:extLst>
              <a:ext uri="{FF2B5EF4-FFF2-40B4-BE49-F238E27FC236}">
                <a16:creationId xmlns:a16="http://schemas.microsoft.com/office/drawing/2014/main" id="{18C8680C-7244-4D67-8E51-491D9E5A43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54552" y="1539875"/>
            <a:ext cx="4994560" cy="317500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graphicFrame>
        <p:nvGraphicFramePr>
          <p:cNvPr id="10" name="Схема 9">
            <a:extLst>
              <a:ext uri="{FF2B5EF4-FFF2-40B4-BE49-F238E27FC236}">
                <a16:creationId xmlns:a16="http://schemas.microsoft.com/office/drawing/2014/main" id="{26F08EA9-D60D-4596-AB22-520C6C159AE4}"/>
              </a:ext>
            </a:extLst>
          </p:cNvPr>
          <p:cNvGraphicFramePr/>
          <p:nvPr>
            <p:extLst>
              <p:ext uri="{D42A27DB-BD31-4B8C-83A1-F6EECF244321}">
                <p14:modId xmlns:p14="http://schemas.microsoft.com/office/powerpoint/2010/main" val="61166236"/>
              </p:ext>
            </p:extLst>
          </p:nvPr>
        </p:nvGraphicFramePr>
        <p:xfrm>
          <a:off x="203200" y="2496513"/>
          <a:ext cx="8128000" cy="257775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Прямоугольник 10">
            <a:extLst>
              <a:ext uri="{FF2B5EF4-FFF2-40B4-BE49-F238E27FC236}">
                <a16:creationId xmlns:a16="http://schemas.microsoft.com/office/drawing/2014/main" id="{EA2D9260-3F41-4A0E-9C7B-43B45ADF86E2}"/>
              </a:ext>
            </a:extLst>
          </p:cNvPr>
          <p:cNvSpPr/>
          <p:nvPr/>
        </p:nvSpPr>
        <p:spPr>
          <a:xfrm>
            <a:off x="646112" y="4856097"/>
            <a:ext cx="8127999" cy="1630831"/>
          </a:xfrm>
          <a:prstGeom prst="rect">
            <a:avLst/>
          </a:prstGeom>
        </p:spPr>
        <p:txBody>
          <a:bodyPr wrap="square">
            <a:spAutoFit/>
          </a:bodyPr>
          <a:lstStyle/>
          <a:p>
            <a:pPr algn="just">
              <a:lnSpc>
                <a:spcPct val="107000"/>
              </a:lnSpc>
              <a:spcAft>
                <a:spcPts val="600"/>
              </a:spcAft>
            </a:pPr>
            <a:r>
              <a:rPr lang="uk-UA" sz="1800">
                <a:effectLst/>
                <a:latin typeface="Times New Roman" panose="02020603050405020304" pitchFamily="18" charset="0"/>
                <a:ea typeface="Arial" panose="020B0604020202020204" pitchFamily="34" charset="0"/>
                <a:cs typeface="Times New Roman" panose="02020603050405020304" pitchFamily="18" charset="0"/>
              </a:rPr>
              <a:t>	Публічна комунікація школи здійснюється через офіційний сайт та сторінки у соціальних мережах. </a:t>
            </a:r>
          </a:p>
          <a:p>
            <a:pPr algn="just">
              <a:lnSpc>
                <a:spcPct val="107000"/>
              </a:lnSpc>
              <a:spcAft>
                <a:spcPts val="600"/>
              </a:spcAft>
            </a:pPr>
            <a:r>
              <a:rPr lang="uk-UA">
                <a:latin typeface="Times New Roman" panose="02020603050405020304" pitchFamily="18" charset="0"/>
                <a:ea typeface="Arial" panose="020B0604020202020204" pitchFamily="34" charset="0"/>
                <a:cs typeface="Times New Roman" panose="02020603050405020304" pitchFamily="18" charset="0"/>
              </a:rPr>
              <a:t>	</a:t>
            </a:r>
            <a:r>
              <a:rPr lang="uk-UA" sz="1800">
                <a:effectLst/>
                <a:latin typeface="Times New Roman" panose="02020603050405020304" pitchFamily="18" charset="0"/>
                <a:ea typeface="Arial" panose="020B0604020202020204" pitchFamily="34" charset="0"/>
                <a:cs typeface="Times New Roman" panose="02020603050405020304" pitchFamily="18" charset="0"/>
              </a:rPr>
              <a:t>Це дозволяє інформувати батьків, вихованців, громаду та спортивне середовище про діяльність закладу, участь у змаганнях, досягнення вихованців, правила безпечної поведінки та можливості залучення дітей до спорту.</a:t>
            </a:r>
            <a:endParaRPr lang="uk-UA" sz="1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1580465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25E9CA3-090E-47B3-9C00-726CD058E286}"/>
              </a:ext>
            </a:extLst>
          </p:cNvPr>
          <p:cNvSpPr/>
          <p:nvPr/>
        </p:nvSpPr>
        <p:spPr>
          <a:xfrm>
            <a:off x="279400" y="185387"/>
            <a:ext cx="9207500" cy="6716839"/>
          </a:xfrm>
          <a:prstGeom prst="rect">
            <a:avLst/>
          </a:prstGeom>
        </p:spPr>
        <p:txBody>
          <a:bodyPr wrap="square">
            <a:spAutoFit/>
          </a:bodyPr>
          <a:lstStyle/>
          <a:p>
            <a:pPr algn="just">
              <a:lnSpc>
                <a:spcPct val="107000"/>
              </a:lnSpc>
              <a:spcBef>
                <a:spcPts val="800"/>
              </a:spcBef>
              <a:spcAft>
                <a:spcPts val="600"/>
              </a:spcAft>
            </a:pPr>
            <a:r>
              <a:rPr lang="uk-UA" sz="2000" b="1" u="sng">
                <a:effectLst/>
                <a:latin typeface="Times New Roman" panose="02020603050405020304" pitchFamily="18" charset="0"/>
                <a:ea typeface="MS Gothic" panose="020B0609070205080204" pitchFamily="49" charset="-128"/>
                <a:cs typeface="Times New Roman" panose="02020603050405020304" pitchFamily="18" charset="0"/>
              </a:rPr>
              <a:t>До порядків проведення змагань і взаємодії з федераціями</a:t>
            </a:r>
            <a:endParaRPr lang="uk-UA" sz="2000" b="1" u="sng">
              <a:effectLst/>
              <a:latin typeface="Calibri" panose="020F0502020204030204" pitchFamily="34" charset="0"/>
              <a:ea typeface="MS Gothic" panose="020B0609070205080204" pitchFamily="49" charset="-128"/>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600">
                <a:effectLst/>
                <a:latin typeface="Times New Roman" panose="02020603050405020304" pitchFamily="18" charset="0"/>
                <a:ea typeface="Arial" panose="020B0604020202020204" pitchFamily="34" charset="0"/>
                <a:cs typeface="Times New Roman" panose="02020603050405020304" pitchFamily="18" charset="0"/>
              </a:rPr>
              <a:t>Встановити обов’язкові строки оприлюднення положень/регламентів змагань, стартових списків, змін до регламентів і підсумкових протоколів.</a:t>
            </a:r>
          </a:p>
          <a:p>
            <a:pPr lvl="0" algn="just">
              <a:lnSpc>
                <a:spcPct val="105000"/>
              </a:lnSpc>
              <a:spcAft>
                <a:spcPts val="0"/>
              </a:spcAft>
              <a:tabLst>
                <a:tab pos="228600" algn="l"/>
              </a:tabLst>
            </a:pPr>
            <a:endParaRPr lang="uk-UA" sz="16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600">
                <a:effectLst/>
                <a:latin typeface="Times New Roman" panose="02020603050405020304" pitchFamily="18" charset="0"/>
                <a:ea typeface="Arial" panose="020B0604020202020204" pitchFamily="34" charset="0"/>
                <a:cs typeface="Times New Roman" panose="02020603050405020304" pitchFamily="18" charset="0"/>
              </a:rPr>
              <a:t>Передбачити, що протоколи змагань, які впливають на спортивні розряди, рейтинги, відбір, переведення вихованців або атестаційні показники тренерів, мають бути доступними для перевірки ДЮСШ, органами управління спортом, батьками та спортсменами.</a:t>
            </a:r>
          </a:p>
          <a:p>
            <a:pPr lvl="0" algn="just">
              <a:lnSpc>
                <a:spcPct val="105000"/>
              </a:lnSpc>
              <a:spcAft>
                <a:spcPts val="0"/>
              </a:spcAft>
              <a:tabLst>
                <a:tab pos="228600" algn="l"/>
              </a:tabLst>
            </a:pPr>
            <a:endParaRPr lang="uk-UA" sz="16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300"/>
              </a:spcAft>
              <a:buFont typeface="Wingdings" panose="05000000000000000000" pitchFamily="2" charset="2"/>
              <a:buChar char="Ø"/>
              <a:tabLst>
                <a:tab pos="228600" algn="l"/>
              </a:tabLst>
            </a:pPr>
            <a:r>
              <a:rPr lang="uk-UA" sz="1600">
                <a:effectLst/>
                <a:latin typeface="Times New Roman" panose="02020603050405020304" pitchFamily="18" charset="0"/>
                <a:ea typeface="Arial" panose="020B0604020202020204" pitchFamily="34" charset="0"/>
                <a:cs typeface="Times New Roman" panose="02020603050405020304" pitchFamily="18" charset="0"/>
              </a:rPr>
              <a:t>Закріпити відповідальність організатора або федерації за несвоєчасне оприлюднення документів, якщо це перешкоджає плануванню участі ДЮСШ у змаганнях або підтвердженню результатів вихованців.</a:t>
            </a:r>
            <a:endParaRPr lang="uk-UA" sz="1600">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07000"/>
              </a:lnSpc>
              <a:spcBef>
                <a:spcPts val="800"/>
              </a:spcBef>
              <a:spcAft>
                <a:spcPts val="600"/>
              </a:spcAft>
            </a:pPr>
            <a:r>
              <a:rPr lang="uk-UA" sz="2000" b="1" u="sng">
                <a:effectLst/>
                <a:latin typeface="Times New Roman" panose="02020603050405020304" pitchFamily="18" charset="0"/>
                <a:ea typeface="MS Gothic" panose="020B0609070205080204" pitchFamily="49" charset="-128"/>
                <a:cs typeface="Times New Roman" panose="02020603050405020304" pitchFamily="18" charset="0"/>
              </a:rPr>
              <a:t>До трудового та спеціального спортивного законодавства</a:t>
            </a:r>
            <a:endParaRPr lang="uk-UA" sz="2000" b="1" u="sng">
              <a:effectLst/>
              <a:latin typeface="Calibri" panose="020F0502020204030204" pitchFamily="34" charset="0"/>
              <a:ea typeface="MS Gothic" panose="020B0609070205080204" pitchFamily="49" charset="-128"/>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600">
                <a:effectLst/>
                <a:latin typeface="Times New Roman" panose="02020603050405020304" pitchFamily="18" charset="0"/>
                <a:ea typeface="Arial" panose="020B0604020202020204" pitchFamily="34" charset="0"/>
                <a:cs typeface="Times New Roman" panose="02020603050405020304" pitchFamily="18" charset="0"/>
              </a:rPr>
              <a:t>Розробити механізм добровільного переходу тренерів на контрактну форму без звільнення, із збереженням стажу, тарифного розряду, категорії, відпусток та інших гарантій.</a:t>
            </a:r>
          </a:p>
          <a:p>
            <a:pPr marL="285750" lvl="0" indent="-285750" algn="just">
              <a:lnSpc>
                <a:spcPct val="105000"/>
              </a:lnSpc>
              <a:spcAft>
                <a:spcPts val="0"/>
              </a:spcAft>
              <a:buFont typeface="Wingdings" panose="05000000000000000000" pitchFamily="2" charset="2"/>
              <a:buChar char="Ø"/>
              <a:tabLst>
                <a:tab pos="228600" algn="l"/>
              </a:tabLst>
            </a:pPr>
            <a:endParaRPr lang="uk-UA" sz="16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600">
                <a:effectLst/>
                <a:latin typeface="Times New Roman" panose="02020603050405020304" pitchFamily="18" charset="0"/>
                <a:ea typeface="Arial" panose="020B0604020202020204" pitchFamily="34" charset="0"/>
                <a:cs typeface="Times New Roman" panose="02020603050405020304" pitchFamily="18" charset="0"/>
              </a:rPr>
              <a:t>Передбачити типовий контракт тренера ДЮСШ, який не погіршує становище працівника порівняно із законодавством і колективним договором.</a:t>
            </a:r>
          </a:p>
          <a:p>
            <a:pPr marL="285750" lvl="0" indent="-285750" algn="just">
              <a:lnSpc>
                <a:spcPct val="105000"/>
              </a:lnSpc>
              <a:spcAft>
                <a:spcPts val="0"/>
              </a:spcAft>
              <a:buFont typeface="Wingdings" panose="05000000000000000000" pitchFamily="2" charset="2"/>
              <a:buChar char="Ø"/>
              <a:tabLst>
                <a:tab pos="228600" algn="l"/>
              </a:tabLst>
            </a:pPr>
            <a:endParaRPr lang="uk-UA" sz="16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0"/>
              </a:spcAft>
              <a:buFont typeface="Wingdings" panose="05000000000000000000" pitchFamily="2" charset="2"/>
              <a:buChar char="Ø"/>
              <a:tabLst>
                <a:tab pos="228600" algn="l"/>
              </a:tabLst>
            </a:pPr>
            <a:r>
              <a:rPr lang="uk-UA" sz="1600">
                <a:effectLst/>
                <a:latin typeface="Times New Roman" panose="02020603050405020304" pitchFamily="18" charset="0"/>
                <a:ea typeface="Arial" panose="020B0604020202020204" pitchFamily="34" charset="0"/>
                <a:cs typeface="Times New Roman" panose="02020603050405020304" pitchFamily="18" charset="0"/>
              </a:rPr>
              <a:t>Як альтернативу контракту передбачити індивідуальний план роботи тренера як додаток до посадової інструкції або трудового договору.</a:t>
            </a:r>
          </a:p>
          <a:p>
            <a:pPr marL="285750" lvl="0" indent="-285750" algn="just">
              <a:lnSpc>
                <a:spcPct val="105000"/>
              </a:lnSpc>
              <a:spcAft>
                <a:spcPts val="0"/>
              </a:spcAft>
              <a:buFont typeface="Wingdings" panose="05000000000000000000" pitchFamily="2" charset="2"/>
              <a:buChar char="Ø"/>
              <a:tabLst>
                <a:tab pos="228600" algn="l"/>
              </a:tabLst>
            </a:pPr>
            <a:endParaRPr lang="uk-UA" sz="16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Aft>
                <a:spcPts val="300"/>
              </a:spcAft>
              <a:buFont typeface="Wingdings" panose="05000000000000000000" pitchFamily="2" charset="2"/>
              <a:buChar char="Ø"/>
              <a:tabLst>
                <a:tab pos="228600" algn="l"/>
              </a:tabLst>
            </a:pPr>
            <a:r>
              <a:rPr lang="uk-UA" sz="1600">
                <a:effectLst/>
                <a:latin typeface="Times New Roman" panose="02020603050405020304" pitchFamily="18" charset="0"/>
                <a:ea typeface="Arial" panose="020B0604020202020204" pitchFamily="34" charset="0"/>
                <a:cs typeface="Times New Roman" panose="02020603050405020304" pitchFamily="18" charset="0"/>
              </a:rPr>
              <a:t>Встановити, що право тренера на професійну діяльність не може залежати виключно від технічного факту внесення до цифрового реєстру, якщо тренер має належну освіту, кваліфікацію та перебуває у трудових відносинах із закладом.</a:t>
            </a:r>
            <a:endParaRPr lang="uk-UA" sz="16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6297569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95C17B5A-DED0-4CE4-8D83-D27839F50A14}"/>
              </a:ext>
            </a:extLst>
          </p:cNvPr>
          <p:cNvSpPr/>
          <p:nvPr/>
        </p:nvSpPr>
        <p:spPr>
          <a:xfrm>
            <a:off x="508000" y="442573"/>
            <a:ext cx="8636000" cy="5708807"/>
          </a:xfrm>
          <a:prstGeom prst="rect">
            <a:avLst/>
          </a:prstGeom>
        </p:spPr>
        <p:txBody>
          <a:bodyPr wrap="square">
            <a:spAutoFit/>
          </a:bodyPr>
          <a:lstStyle/>
          <a:p>
            <a:pPr algn="just">
              <a:lnSpc>
                <a:spcPct val="107000"/>
              </a:lnSpc>
              <a:spcBef>
                <a:spcPts val="0"/>
              </a:spcBef>
              <a:spcAft>
                <a:spcPts val="0"/>
              </a:spcAft>
            </a:pPr>
            <a:r>
              <a:rPr lang="uk-UA" sz="2000" b="1" u="sng">
                <a:effectLst/>
                <a:latin typeface="Times New Roman" panose="02020603050405020304" pitchFamily="18" charset="0"/>
                <a:ea typeface="MS Gothic" panose="020B0609070205080204" pitchFamily="49" charset="-128"/>
                <a:cs typeface="Times New Roman" panose="02020603050405020304" pitchFamily="18" charset="0"/>
              </a:rPr>
              <a:t>До місцевих програм розвитку спорту</a:t>
            </a:r>
          </a:p>
          <a:p>
            <a:pPr algn="just">
              <a:lnSpc>
                <a:spcPct val="107000"/>
              </a:lnSpc>
              <a:spcBef>
                <a:spcPts val="0"/>
              </a:spcBef>
              <a:spcAft>
                <a:spcPts val="0"/>
              </a:spcAft>
            </a:pPr>
            <a:endParaRPr lang="uk-UA" sz="2000" b="1" u="sng">
              <a:effectLst/>
              <a:latin typeface="Calibri" panose="020F0502020204030204" pitchFamily="34" charset="0"/>
              <a:ea typeface="MS Gothic" panose="020B0609070205080204" pitchFamily="49" charset="-128"/>
              <a:cs typeface="Times New Roman" panose="02020603050405020304" pitchFamily="18" charset="0"/>
            </a:endParaRPr>
          </a:p>
          <a:p>
            <a:pPr marL="342900" lvl="0" indent="-342900" algn="just">
              <a:lnSpc>
                <a:spcPct val="105000"/>
              </a:lnSpc>
              <a:spcBef>
                <a:spcPts val="0"/>
              </a:spcBef>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Провести аудит спортивної інфраструктури, якою користуються ДЮСШ, і затвердити поетапний план її модернізації.</a:t>
            </a:r>
          </a:p>
          <a:p>
            <a:pPr lvl="0" algn="just">
              <a:lnSpc>
                <a:spcPct val="105000"/>
              </a:lnSpc>
              <a:spcBef>
                <a:spcPts val="0"/>
              </a:spcBef>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Bef>
                <a:spcPts val="0"/>
              </a:spcBef>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Запровадити прозорий порядок розподілу тренувального часу на комунальних спортивних об’єктах із пріоритетом дитячо-юнацького та адаптивного спорту.</a:t>
            </a:r>
          </a:p>
          <a:p>
            <a:pPr lvl="0" algn="just">
              <a:lnSpc>
                <a:spcPct val="105000"/>
              </a:lnSpc>
              <a:spcBef>
                <a:spcPts val="0"/>
              </a:spcBef>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Bef>
                <a:spcPts val="0"/>
              </a:spcBef>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Розробити програму підтримки тренерів ДЮСШ, зокрема молодих фахівців, із професійним розвитком, справедливою оплатою праці та цифровими навичками без адміністративного тиску.</a:t>
            </a:r>
          </a:p>
          <a:p>
            <a:pPr lvl="0" algn="just">
              <a:lnSpc>
                <a:spcPct val="105000"/>
              </a:lnSpc>
              <a:spcBef>
                <a:spcPts val="0"/>
              </a:spcBef>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Bef>
                <a:spcPts val="0"/>
              </a:spcBef>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Затвердити місцеву програму створення спеціалізованих спортивних класів у закладах загальної середньої освіти з визначенням фінансування, харчування, медичного супроводу, розкладу, відповідальності сторін і використання спортивної бази.</a:t>
            </a:r>
          </a:p>
          <a:p>
            <a:pPr lvl="0" algn="just">
              <a:lnSpc>
                <a:spcPct val="105000"/>
              </a:lnSpc>
              <a:spcBef>
                <a:spcPts val="0"/>
              </a:spcBef>
              <a:spcAft>
                <a:spcPts val="0"/>
              </a:spcAft>
              <a:tabLst>
                <a:tab pos="228600" algn="l"/>
              </a:tabLst>
            </a:pP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05000"/>
              </a:lnSpc>
              <a:spcBef>
                <a:spcPts val="0"/>
              </a:spcBef>
              <a:spcAft>
                <a:spcPts val="0"/>
              </a:spcAft>
              <a:buFont typeface="Wingdings" panose="05000000000000000000" pitchFamily="2" charset="2"/>
              <a:buChar char="Ø"/>
              <a:tabLst>
                <a:tab pos="228600" algn="l"/>
              </a:tabLst>
            </a:pPr>
            <a:r>
              <a:rPr lang="uk-UA" sz="1800">
                <a:effectLst/>
                <a:latin typeface="Times New Roman" panose="02020603050405020304" pitchFamily="18" charset="0"/>
                <a:ea typeface="Arial" panose="020B0604020202020204" pitchFamily="34" charset="0"/>
                <a:cs typeface="Times New Roman" panose="02020603050405020304" pitchFamily="18" charset="0"/>
              </a:rPr>
              <a:t>Передбачити багаторічне планування видатків на інвентар, змагання, навчально-тренувальні збори, медичний супровід, ремонти, укриття та безпечні умови навчально-тренувального процесу.</a:t>
            </a:r>
            <a:endParaRPr lang="uk-UA" sz="14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2871303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FF19312-2A55-4E1E-86A5-A436050BF1D1}"/>
              </a:ext>
            </a:extLst>
          </p:cNvPr>
          <p:cNvSpPr/>
          <p:nvPr/>
        </p:nvSpPr>
        <p:spPr>
          <a:xfrm>
            <a:off x="317500" y="53958"/>
            <a:ext cx="9321800" cy="7240765"/>
          </a:xfrm>
          <a:prstGeom prst="rect">
            <a:avLst/>
          </a:prstGeom>
        </p:spPr>
        <p:txBody>
          <a:bodyPr wrap="square">
            <a:spAutoFit/>
          </a:bodyPr>
          <a:lstStyle/>
          <a:p>
            <a:pPr algn="ctr">
              <a:lnSpc>
                <a:spcPct val="107000"/>
              </a:lnSpc>
              <a:spcBef>
                <a:spcPts val="1200"/>
              </a:spcBef>
              <a:spcAft>
                <a:spcPts val="600"/>
              </a:spcAft>
            </a:pPr>
            <a:r>
              <a:rPr lang="uk-UA" sz="2400" b="1" kern="0">
                <a:effectLst/>
                <a:latin typeface="Times New Roman" panose="02020603050405020304" pitchFamily="18" charset="0"/>
                <a:ea typeface="MS Gothic" panose="020B0609070205080204" pitchFamily="49" charset="-128"/>
                <a:cs typeface="Times New Roman" panose="02020603050405020304" pitchFamily="18" charset="0"/>
              </a:rPr>
              <a:t>ПІДСУМКОВИЙ ВИСНОВОК</a:t>
            </a:r>
            <a:endParaRPr lang="uk-UA" sz="2400" b="1" kern="0">
              <a:effectLst/>
              <a:latin typeface="Calibri" panose="020F0502020204030204" pitchFamily="34" charset="0"/>
              <a:ea typeface="MS Gothic" panose="020B0609070205080204" pitchFamily="49" charset="-128"/>
              <a:cs typeface="Times New Roman" panose="02020603050405020304" pitchFamily="18" charset="0"/>
            </a:endParaRPr>
          </a:p>
          <a:p>
            <a:pPr algn="just">
              <a:spcAft>
                <a:spcPts val="0"/>
              </a:spcAft>
            </a:pPr>
            <a:r>
              <a:rPr lang="uk-UA" sz="1600">
                <a:effectLst/>
                <a:latin typeface="Times New Roman" panose="02020603050405020304" pitchFamily="18" charset="0"/>
                <a:ea typeface="Arial" panose="020B0604020202020204" pitchFamily="34" charset="0"/>
                <a:cs typeface="Times New Roman" panose="02020603050405020304" pitchFamily="18" charset="0"/>
              </a:rPr>
              <a:t>	</a:t>
            </a:r>
            <a:r>
              <a:rPr lang="uk-UA" u="sng">
                <a:effectLst/>
                <a:latin typeface="Times New Roman" panose="02020603050405020304" pitchFamily="18" charset="0"/>
                <a:ea typeface="Arial" panose="020B0604020202020204" pitchFamily="34" charset="0"/>
                <a:cs typeface="Times New Roman" panose="02020603050405020304" pitchFamily="18" charset="0"/>
              </a:rPr>
              <a:t>ДЮСШ є правовою, освітньою, спортивною і соціальною інституцією</a:t>
            </a:r>
            <a:r>
              <a:rPr lang="uk-UA">
                <a:effectLst/>
                <a:latin typeface="Times New Roman" panose="02020603050405020304" pitchFamily="18" charset="0"/>
                <a:ea typeface="Arial" panose="020B0604020202020204" pitchFamily="34" charset="0"/>
                <a:cs typeface="Times New Roman" panose="02020603050405020304" pitchFamily="18" charset="0"/>
              </a:rPr>
              <a:t>. Її не можна оцінювати лише як витратну бюджетну одиницю або як секцію, яку можна замінити клубом. Нормативна база вже містить підстави для захисту ДЮСШ, але потребує точного оновлення під реальні умови роботи.</a:t>
            </a:r>
            <a:endParaRPr lang="uk-UA">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0"/>
              </a:spcAft>
            </a:pPr>
            <a:r>
              <a:rPr lang="uk-UA">
                <a:effectLst/>
                <a:latin typeface="Times New Roman" panose="02020603050405020304" pitchFamily="18" charset="0"/>
                <a:ea typeface="Arial" panose="020B0604020202020204" pitchFamily="34" charset="0"/>
                <a:cs typeface="Times New Roman" panose="02020603050405020304" pitchFamily="18" charset="0"/>
              </a:rPr>
              <a:t>	</a:t>
            </a:r>
            <a:r>
              <a:rPr lang="uk-UA" b="1" u="sng">
                <a:effectLst/>
                <a:latin typeface="Times New Roman" panose="02020603050405020304" pitchFamily="18" charset="0"/>
                <a:ea typeface="Arial" panose="020B0604020202020204" pitchFamily="34" charset="0"/>
                <a:cs typeface="Times New Roman" panose="02020603050405020304" pitchFamily="18" charset="0"/>
              </a:rPr>
              <a:t>Найважливіші напрями змін: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закріплення особливої ролі ДЮСШ у законі;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гарантоване фінансування;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актуалізація штатних нормативів і можливість введення додаткових посад у межах затверджених бюджетних призначень без обмеження лише спеціальним фондом;</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 прозора процедура переходу, переведення і відрахування вихованців; оновлення інвентарних норм;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правове врегулювання використання майна ДЮСШ спортивними клубами;</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 зменшення зайвого документообігу;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обов’язкові строки публікації документів змагань;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справедливі критерії атестації тренерів початкової підготовки; безпечний механізм контрактів;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цифровізація як сервіс;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стандарти спортивної бази;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прозорий розподіл тренувального часу;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врегулювання платних послуг; </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аудит і модернізація спортивної інфраструктури;</a:t>
            </a:r>
          </a:p>
          <a:p>
            <a:pPr marL="285750" indent="-285750" algn="just">
              <a:spcAft>
                <a:spcPts val="0"/>
              </a:spcAft>
              <a:buFont typeface="Wingdings" panose="05000000000000000000" pitchFamily="2" charset="2"/>
              <a:buChar char="ü"/>
            </a:pPr>
            <a:r>
              <a:rPr lang="uk-UA">
                <a:effectLst/>
                <a:latin typeface="Times New Roman" panose="02020603050405020304" pitchFamily="18" charset="0"/>
                <a:ea typeface="Arial" panose="020B0604020202020204" pitchFamily="34" charset="0"/>
                <a:cs typeface="Times New Roman" panose="02020603050405020304" pitchFamily="18" charset="0"/>
              </a:rPr>
              <a:t> технічний контроль поточних ремонтів.</a:t>
            </a:r>
            <a:endParaRPr lang="uk-UA">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07000"/>
              </a:lnSpc>
              <a:spcAft>
                <a:spcPts val="600"/>
              </a:spcAft>
            </a:pPr>
            <a:r>
              <a:rPr lang="uk-UA">
                <a:effectLst/>
                <a:latin typeface="Times New Roman" panose="02020603050405020304" pitchFamily="18" charset="0"/>
                <a:ea typeface="Arial" panose="020B0604020202020204" pitchFamily="34" charset="0"/>
                <a:cs typeface="Times New Roman" panose="02020603050405020304" pitchFamily="18" charset="0"/>
              </a:rPr>
              <a:t>	</a:t>
            </a:r>
          </a:p>
          <a:p>
            <a:pPr algn="just">
              <a:lnSpc>
                <a:spcPct val="107000"/>
              </a:lnSpc>
              <a:spcAft>
                <a:spcPts val="600"/>
              </a:spcAft>
            </a:pPr>
            <a:endParaRPr lang="uk-UA">
              <a:solidFill>
                <a:schemeClr val="accent1">
                  <a:lumMod val="50000"/>
                </a:schemeClr>
              </a:solidFill>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5773004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0E5B583-AC01-4D45-A051-C214D8D80D60}"/>
              </a:ext>
            </a:extLst>
          </p:cNvPr>
          <p:cNvSpPr/>
          <p:nvPr/>
        </p:nvSpPr>
        <p:spPr>
          <a:xfrm>
            <a:off x="571500" y="906643"/>
            <a:ext cx="8737600" cy="5714385"/>
          </a:xfrm>
          <a:prstGeom prst="rect">
            <a:avLst/>
          </a:prstGeom>
        </p:spPr>
        <p:txBody>
          <a:bodyPr wrap="square">
            <a:spAutoFit/>
          </a:bodyPr>
          <a:lstStyle/>
          <a:p>
            <a:pPr algn="just">
              <a:lnSpc>
                <a:spcPct val="107000"/>
              </a:lnSpc>
              <a:spcAft>
                <a:spcPts val="600"/>
              </a:spcAft>
            </a:pPr>
            <a:r>
              <a:rPr lang="uk-UA" sz="1800">
                <a:solidFill>
                  <a:schemeClr val="accent1">
                    <a:lumMod val="50000"/>
                  </a:schemeClr>
                </a:solidFill>
                <a:effectLst/>
                <a:latin typeface="Times New Roman" panose="02020603050405020304" pitchFamily="18" charset="0"/>
                <a:ea typeface="Arial" panose="020B0604020202020204" pitchFamily="34" charset="0"/>
                <a:cs typeface="Times New Roman" panose="02020603050405020304" pitchFamily="18" charset="0"/>
              </a:rPr>
              <a:t>	</a:t>
            </a:r>
            <a:r>
              <a:rPr lang="uk-UA" sz="1800">
                <a:effectLst/>
                <a:latin typeface="Times New Roman" panose="02020603050405020304" pitchFamily="18" charset="0"/>
                <a:ea typeface="Arial" panose="020B0604020202020204" pitchFamily="34" charset="0"/>
                <a:cs typeface="Times New Roman" panose="02020603050405020304" pitchFamily="18" charset="0"/>
              </a:rPr>
              <a:t>Реформа спорту не повинна зводитися до заміни ДЮСШ клубною системою або до формального перенесення відповідальності на громади без належних ресурсів. ДЮСШ потрібно модернізувати, але не послаблювати. </a:t>
            </a:r>
          </a:p>
          <a:p>
            <a:pPr algn="just">
              <a:lnSpc>
                <a:spcPct val="107000"/>
              </a:lnSpc>
              <a:spcAft>
                <a:spcPts val="600"/>
              </a:spcAft>
            </a:pPr>
            <a:r>
              <a:rPr lang="uk-UA">
                <a:latin typeface="Times New Roman" panose="02020603050405020304" pitchFamily="18" charset="0"/>
                <a:ea typeface="Arial" panose="020B0604020202020204" pitchFamily="34" charset="0"/>
                <a:cs typeface="Times New Roman" panose="02020603050405020304" pitchFamily="18" charset="0"/>
              </a:rPr>
              <a:t>	</a:t>
            </a:r>
            <a:r>
              <a:rPr lang="uk-UA" sz="1800" b="1">
                <a:effectLst/>
                <a:latin typeface="Times New Roman" panose="02020603050405020304" pitchFamily="18" charset="0"/>
                <a:ea typeface="Arial" panose="020B0604020202020204" pitchFamily="34" charset="0"/>
                <a:cs typeface="Times New Roman" panose="02020603050405020304" pitchFamily="18" charset="0"/>
              </a:rPr>
              <a:t>Оптимальна модель — це не «ДЮСШ або клуби», а «ДЮСШ плюс клуби»</a:t>
            </a:r>
            <a:r>
              <a:rPr lang="uk-UA" sz="1800">
                <a:effectLst/>
                <a:latin typeface="Times New Roman" panose="02020603050405020304" pitchFamily="18" charset="0"/>
                <a:ea typeface="Arial" panose="020B0604020202020204" pitchFamily="34" charset="0"/>
                <a:cs typeface="Times New Roman" panose="02020603050405020304" pitchFamily="18" charset="0"/>
              </a:rPr>
              <a:t>, де ДЮСШ забезпечують базову та системну спортивну підготовку, клуби розширюють доступ до занять спортом у межах своїх статутних завдань, федерації відповідають за правила і розвиток виду спорту, громади забезпечують інфраструктуру, а держава гарантує правову рамку, фінансування і стандарти.</a:t>
            </a:r>
            <a:endParaRPr lang="uk-UA" sz="1400">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07000"/>
              </a:lnSpc>
              <a:spcAft>
                <a:spcPts val="600"/>
              </a:spcAft>
            </a:pPr>
            <a:r>
              <a:rPr lang="uk-UA" sz="1800">
                <a:effectLst/>
                <a:latin typeface="Times New Roman" panose="02020603050405020304" pitchFamily="18" charset="0"/>
                <a:ea typeface="Arial" panose="020B0604020202020204" pitchFamily="34" charset="0"/>
                <a:cs typeface="Times New Roman" panose="02020603050405020304" pitchFamily="18" charset="0"/>
              </a:rPr>
              <a:t>	Без вирішення питань фінансування, спортивної бази, кадрів, тренувального часу та правового статусу ДЮСШ будь-яка реформа ризикує поглибити вже наявні проблеми, а не створити сучасну європейську модель спорту. </a:t>
            </a:r>
          </a:p>
          <a:p>
            <a:pPr algn="just">
              <a:lnSpc>
                <a:spcPct val="107000"/>
              </a:lnSpc>
              <a:spcAft>
                <a:spcPts val="600"/>
              </a:spcAft>
            </a:pPr>
            <a:r>
              <a:rPr lang="uk-UA">
                <a:latin typeface="Times New Roman" panose="02020603050405020304" pitchFamily="18" charset="0"/>
                <a:ea typeface="Arial" panose="020B0604020202020204" pitchFamily="34" charset="0"/>
                <a:cs typeface="Times New Roman" panose="02020603050405020304" pitchFamily="18" charset="0"/>
              </a:rPr>
              <a:t>	</a:t>
            </a:r>
            <a:r>
              <a:rPr lang="uk-UA" sz="1800" b="1" u="sng">
                <a:effectLst/>
                <a:latin typeface="Times New Roman" panose="02020603050405020304" pitchFamily="18" charset="0"/>
                <a:ea typeface="Arial" panose="020B0604020202020204" pitchFamily="34" charset="0"/>
                <a:cs typeface="Times New Roman" panose="02020603050405020304" pitchFamily="18" charset="0"/>
              </a:rPr>
              <a:t>Законодавча реформа має прямо закріпити:</a:t>
            </a:r>
            <a:r>
              <a:rPr lang="uk-UA" sz="1800" b="1">
                <a:effectLst/>
                <a:latin typeface="Times New Roman" panose="02020603050405020304" pitchFamily="18" charset="0"/>
                <a:ea typeface="Arial" panose="020B0604020202020204" pitchFamily="34" charset="0"/>
                <a:cs typeface="Times New Roman" panose="02020603050405020304" pitchFamily="18" charset="0"/>
              </a:rPr>
              <a:t> </a:t>
            </a:r>
            <a:r>
              <a:rPr lang="uk-UA" sz="1800">
                <a:effectLst/>
                <a:latin typeface="Times New Roman" panose="02020603050405020304" pitchFamily="18" charset="0"/>
                <a:ea typeface="Arial" panose="020B0604020202020204" pitchFamily="34" charset="0"/>
                <a:cs typeface="Times New Roman" panose="02020603050405020304" pitchFamily="18" charset="0"/>
              </a:rPr>
              <a:t>ДЮСШ зберігаються, модернізуються і залишаються базовою ланкою дитячо-юнацького та резервного спорту. </a:t>
            </a:r>
          </a:p>
          <a:p>
            <a:pPr algn="ctr">
              <a:lnSpc>
                <a:spcPct val="107000"/>
              </a:lnSpc>
              <a:spcAft>
                <a:spcPts val="600"/>
              </a:spcAft>
            </a:pPr>
            <a:r>
              <a:rPr lang="uk-UA">
                <a:latin typeface="Times New Roman" panose="02020603050405020304" pitchFamily="18" charset="0"/>
                <a:ea typeface="Arial" panose="020B0604020202020204" pitchFamily="34" charset="0"/>
                <a:cs typeface="Times New Roman" panose="02020603050405020304" pitchFamily="18" charset="0"/>
              </a:rPr>
              <a:t>	</a:t>
            </a:r>
            <a:r>
              <a:rPr lang="uk-UA" sz="1800" b="1">
                <a:effectLst/>
                <a:latin typeface="Times New Roman" panose="02020603050405020304" pitchFamily="18" charset="0"/>
                <a:ea typeface="Arial" panose="020B0604020202020204" pitchFamily="34" charset="0"/>
                <a:cs typeface="Times New Roman" panose="02020603050405020304" pitchFamily="18" charset="0"/>
              </a:rPr>
              <a:t>Без цієї гарантії клубна, цифрова або будь-яка інша модель не забезпечить сталого джерела підготовлених спортсменів для резервного спорту,                      центрів олімпійської підготовки, шкіл вищої спортивної майстерності                       та спорту вищих досягнень.</a:t>
            </a:r>
            <a:endParaRPr lang="uk-UA" sz="1400" b="1">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179135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05437" y="146660"/>
            <a:ext cx="8861445" cy="1706588"/>
          </a:xfrm>
        </p:spPr>
        <p:txBody>
          <a:bodyPr/>
          <a:lstStyle/>
          <a:p>
            <a:pPr algn="just"/>
            <a:br>
              <a:rPr lang="uk-UA" sz="2400" b="1">
                <a:solidFill>
                  <a:schemeClr val="accent1">
                    <a:lumMod val="50000"/>
                  </a:schemeClr>
                </a:solidFill>
              </a:rPr>
            </a:br>
            <a:endParaRPr lang="uk-UA" sz="2400" b="1">
              <a:solidFill>
                <a:schemeClr val="accent1">
                  <a:lumMod val="50000"/>
                </a:schemeClr>
              </a:solidFill>
            </a:endParaRPr>
          </a:p>
        </p:txBody>
      </p:sp>
      <p:sp>
        <p:nvSpPr>
          <p:cNvPr id="3" name="Прямокутник 2"/>
          <p:cNvSpPr/>
          <p:nvPr/>
        </p:nvSpPr>
        <p:spPr>
          <a:xfrm>
            <a:off x="546100" y="825275"/>
            <a:ext cx="8861445" cy="5386090"/>
          </a:xfrm>
          <a:prstGeom prst="rect">
            <a:avLst/>
          </a:prstGeom>
        </p:spPr>
        <p:txBody>
          <a:bodyPr wrap="square">
            <a:spAutoFit/>
          </a:bodyPr>
          <a:lstStyle/>
          <a:p>
            <a:pPr algn="ctr"/>
            <a:r>
              <a:rPr lang="uk-UA" sz="3200" b="1" kern="0">
                <a:latin typeface="Times New Roman" panose="02020603050405020304" pitchFamily="18" charset="0"/>
                <a:ea typeface="MS Gothic" panose="020B0609070205080204" pitchFamily="49" charset="-128"/>
                <a:cs typeface="Times New Roman" panose="02020603050405020304" pitchFamily="18" charset="0"/>
              </a:rPr>
              <a:t>Проблемні питання діяльності ДЮСШ </a:t>
            </a:r>
          </a:p>
          <a:p>
            <a:pPr algn="ctr"/>
            <a:r>
              <a:rPr lang="uk-UA" sz="3200" b="1" kern="0">
                <a:latin typeface="Times New Roman" panose="02020603050405020304" pitchFamily="18" charset="0"/>
                <a:ea typeface="MS Gothic" panose="020B0609070205080204" pitchFamily="49" charset="-128"/>
                <a:cs typeface="Times New Roman" panose="02020603050405020304" pitchFamily="18" charset="0"/>
              </a:rPr>
              <a:t>та бачення їх вирішення</a:t>
            </a:r>
            <a:endParaRPr lang="uk-UA" sz="3200" b="1" kern="0">
              <a:latin typeface="Calibri" panose="020F0502020204030204" pitchFamily="34" charset="0"/>
              <a:ea typeface="MS Gothic" panose="020B0609070205080204" pitchFamily="49" charset="-128"/>
              <a:cs typeface="Times New Roman" panose="02020603050405020304" pitchFamily="18" charset="0"/>
            </a:endParaRPr>
          </a:p>
          <a:p>
            <a:pPr algn="just"/>
            <a:endParaRPr lang="uk-UA" sz="2000" b="1">
              <a:latin typeface="Times New Roman" panose="02020603050405020304" pitchFamily="18" charset="0"/>
              <a:ea typeface="Arial" panose="020B0604020202020204" pitchFamily="34" charset="0"/>
              <a:cs typeface="Times New Roman" panose="02020603050405020304" pitchFamily="18" charset="0"/>
            </a:endParaRPr>
          </a:p>
          <a:p>
            <a:pPr algn="just"/>
            <a:r>
              <a:rPr lang="uk-UA" sz="2000" b="1">
                <a:latin typeface="Times New Roman" panose="02020603050405020304" pitchFamily="18" charset="0"/>
                <a:ea typeface="Arial" panose="020B0604020202020204" pitchFamily="34" charset="0"/>
                <a:cs typeface="Times New Roman" panose="02020603050405020304" pitchFamily="18" charset="0"/>
              </a:rPr>
              <a:t>Загальний висновок: </a:t>
            </a:r>
          </a:p>
          <a:p>
            <a:pPr algn="just"/>
            <a:r>
              <a:rPr lang="uk-UA" sz="2000">
                <a:latin typeface="Times New Roman" panose="02020603050405020304" pitchFamily="18" charset="0"/>
                <a:ea typeface="Arial" panose="020B0604020202020204" pitchFamily="34" charset="0"/>
                <a:cs typeface="Times New Roman" panose="02020603050405020304" pitchFamily="18" charset="0"/>
              </a:rPr>
              <a:t>	Чинна нормативна база визнає ДЮСШ закладами спеціалізованої позашкільної освіти спортивного профілю, однак значна частина підзаконного регулювання не повною мірою відповідає реальним умовам роботи спортивних шкіл. </a:t>
            </a:r>
          </a:p>
          <a:p>
            <a:pPr algn="just"/>
            <a:r>
              <a:rPr lang="uk-UA" sz="2000">
                <a:latin typeface="Times New Roman" panose="02020603050405020304" pitchFamily="18" charset="0"/>
                <a:ea typeface="Arial" panose="020B0604020202020204" pitchFamily="34" charset="0"/>
                <a:cs typeface="Times New Roman" panose="02020603050405020304" pitchFamily="18" charset="0"/>
              </a:rPr>
              <a:t>	Недостатньо врегульованими або такими, що потребують актуалізації, залишаються штатні нормативи та можливість введення додаткових посад, порядок переходу й відрахування вихованців, використання комунальної спортивної бази, документообіг, цифровізація, забезпечення інвентарем, оприлюднення регламентів і протоколів змагань, критерії оцінювання роботи тренерів, відкриття оздоровчих груп, функціонування спеціалізованих спортивних класів, платні послуги, стан спортивної інфраструктури та технічний контроль поточних ремонтів.</a:t>
            </a:r>
            <a:endParaRPr lang="uk-UA" sz="20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178584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27682" y="106954"/>
            <a:ext cx="9271918" cy="965842"/>
          </a:xfrm>
          <a:prstGeom prst="rect">
            <a:avLst/>
          </a:prstGeom>
        </p:spPr>
        <p:txBody>
          <a:bodyPr wrap="square">
            <a:spAutoFit/>
          </a:bodyPr>
          <a:lstStyle/>
          <a:p>
            <a:pPr marL="457200" lvl="0" indent="-457200" algn="ctr">
              <a:lnSpc>
                <a:spcPct val="107000"/>
              </a:lnSpc>
              <a:spcAft>
                <a:spcPts val="800"/>
              </a:spcAft>
              <a:buAutoNum type="arabicPeriod"/>
            </a:pPr>
            <a:r>
              <a:rPr lang="uk-UA" sz="2400" b="1" kern="100">
                <a:latin typeface="Times New Roman" panose="02020603050405020304" pitchFamily="18" charset="0"/>
                <a:ea typeface="Aptos"/>
                <a:cs typeface="Times New Roman" panose="02020603050405020304" pitchFamily="18" charset="0"/>
              </a:rPr>
              <a:t>Актуалізація типових штатних нормативів ДЮСШ </a:t>
            </a:r>
          </a:p>
          <a:p>
            <a:pPr lvl="0" algn="ctr">
              <a:lnSpc>
                <a:spcPct val="107000"/>
              </a:lnSpc>
              <a:spcAft>
                <a:spcPts val="800"/>
              </a:spcAft>
            </a:pPr>
            <a:r>
              <a:rPr lang="uk-UA" sz="2400" b="1" kern="100">
                <a:latin typeface="Times New Roman" panose="02020603050405020304" pitchFamily="18" charset="0"/>
                <a:ea typeface="Aptos"/>
                <a:cs typeface="Times New Roman" panose="02020603050405020304" pitchFamily="18" charset="0"/>
              </a:rPr>
              <a:t>та усунення обмеження щодо додаткових посад  </a:t>
            </a:r>
            <a:endParaRPr lang="uk-UA" sz="2400" b="1" kern="100">
              <a:effectLst/>
              <a:latin typeface="Aptos"/>
              <a:ea typeface="Aptos"/>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83C8133C-BCEF-4CD6-8FF0-B64E6626D269}"/>
              </a:ext>
            </a:extLst>
          </p:cNvPr>
          <p:cNvSpPr/>
          <p:nvPr/>
        </p:nvSpPr>
        <p:spPr>
          <a:xfrm>
            <a:off x="227682" y="1163156"/>
            <a:ext cx="9271918" cy="5355312"/>
          </a:xfrm>
          <a:prstGeom prst="rect">
            <a:avLst/>
          </a:prstGeom>
        </p:spPr>
        <p:txBody>
          <a:bodyPr wrap="square">
            <a:spAutoFit/>
          </a:bodyPr>
          <a:lstStyle/>
          <a:p>
            <a:pPr marL="180340" indent="179705" algn="just"/>
            <a:r>
              <a:rPr lang="uk-UA" b="1" u="sng">
                <a:latin typeface="Times New Roman" panose="02020603050405020304" pitchFamily="18" charset="0"/>
                <a:cs typeface="Times New Roman" panose="02020603050405020304" pitchFamily="18" charset="0"/>
              </a:rPr>
              <a:t>Суть проблеми.</a:t>
            </a:r>
            <a:r>
              <a:rPr lang="uk-UA" b="1">
                <a:latin typeface="Times New Roman" panose="02020603050405020304" pitchFamily="18" charset="0"/>
                <a:cs typeface="Times New Roman" panose="02020603050405020304" pitchFamily="18" charset="0"/>
              </a:rPr>
              <a:t> </a:t>
            </a:r>
          </a:p>
          <a:p>
            <a:pPr marL="180340" indent="179705" algn="just"/>
            <a:r>
              <a:rPr lang="uk-UA">
                <a:latin typeface="Times New Roman" panose="02020603050405020304" pitchFamily="18" charset="0"/>
                <a:cs typeface="Times New Roman" panose="02020603050405020304" pitchFamily="18" charset="0"/>
              </a:rPr>
              <a:t>Типові штатні нормативи дитячо-юнацьких спортивних шкіл, затверджені наказом Мінмолодьспорту від 30.07.2013 № 37, залишаються базовим підзаконним актом для формування штатних розписів ДЮСШ. Водночас пункт 2 наказу містить припис про приведення штатних розписів у відповідність до наказу в межах затвердженого на поточний рік фонду оплати праці та про недопущення збільшення чисельності працівників, що склалася на 01 вересня 2013 року, з посиланням на постанову Кабінету Міністрів України від 22 жовтня 2008 року № 943, яка втратила чинність. На практиці ДЮСШ виконують значно ширший обсяг функцій, ніж у 2013 році.</a:t>
            </a:r>
          </a:p>
          <a:p>
            <a:pPr marL="180340" indent="179705" algn="just"/>
            <a:endParaRPr lang="uk-UA">
              <a:latin typeface="Times New Roman" panose="02020603050405020304" pitchFamily="18" charset="0"/>
              <a:cs typeface="Times New Roman" panose="02020603050405020304" pitchFamily="18" charset="0"/>
            </a:endParaRPr>
          </a:p>
          <a:p>
            <a:pPr marL="180340" indent="179705" algn="just"/>
            <a:r>
              <a:rPr lang="uk-UA" b="1" u="sng">
                <a:latin typeface="Times New Roman" panose="02020603050405020304" pitchFamily="18" charset="0"/>
                <a:cs typeface="Times New Roman" panose="02020603050405020304" pitchFamily="18" charset="0"/>
              </a:rPr>
              <a:t>Бачення вирішення</a:t>
            </a:r>
            <a:r>
              <a:rPr lang="uk-UA" b="1">
                <a:latin typeface="Times New Roman" panose="02020603050405020304" pitchFamily="18" charset="0"/>
                <a:cs typeface="Times New Roman" panose="02020603050405020304" pitchFamily="18" charset="0"/>
              </a:rPr>
              <a:t>. </a:t>
            </a:r>
          </a:p>
          <a:p>
            <a:pPr marL="180340" indent="179705" algn="just"/>
            <a:r>
              <a:rPr lang="uk-UA">
                <a:latin typeface="Times New Roman" panose="02020603050405020304" pitchFamily="18" charset="0"/>
                <a:cs typeface="Times New Roman" panose="02020603050405020304" pitchFamily="18" charset="0"/>
              </a:rPr>
              <a:t>Штатна чисельність ДЮСШ має визначатися не формальною чисельністю працівників станом на 01 вересня 2013 року, а реальною виробничою необхідністю: кількістю вихованців, кількістю відділень і видів спорту, обсягом навчально-тренувальної роботи, кількістю спортивних об’єктів і місць провадження діяльності, безпековими, адміністративними, господарськими та цифровими завданнями. Додаткові посади мають вводитися за рішенням засновника або уповноваженого органу в межах затвердженого фонду оплати праці, бюджетних призначень і кошторису закладу без обов’язкового обмеження джерела фінансування лише спеціальним фондом.</a:t>
            </a:r>
          </a:p>
        </p:txBody>
      </p:sp>
    </p:spTree>
    <p:extLst>
      <p:ext uri="{BB962C8B-B14F-4D97-AF65-F5344CB8AC3E}">
        <p14:creationId xmlns:p14="http://schemas.microsoft.com/office/powerpoint/2010/main" val="2727113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42F9389-8E25-4FB3-9E59-E2FD6BE88262}"/>
              </a:ext>
            </a:extLst>
          </p:cNvPr>
          <p:cNvSpPr/>
          <p:nvPr/>
        </p:nvSpPr>
        <p:spPr>
          <a:xfrm>
            <a:off x="0" y="274290"/>
            <a:ext cx="9626600" cy="6309420"/>
          </a:xfrm>
          <a:prstGeom prst="rect">
            <a:avLst/>
          </a:prstGeom>
        </p:spPr>
        <p:txBody>
          <a:bodyPr wrap="square">
            <a:spAutoFit/>
          </a:bodyPr>
          <a:lstStyle/>
          <a:p>
            <a:pPr marL="457200" algn="ctr"/>
            <a:r>
              <a:rPr lang="uk-UA" sz="2400" b="1">
                <a:latin typeface="Times New Roman" panose="02020603050405020304" pitchFamily="18" charset="0"/>
                <a:cs typeface="Times New Roman" panose="02020603050405020304" pitchFamily="18" charset="0"/>
              </a:rPr>
              <a:t>2. Чіткі строки та процедура зарахування, переходу, </a:t>
            </a:r>
          </a:p>
          <a:p>
            <a:pPr marL="457200" algn="ctr"/>
            <a:r>
              <a:rPr lang="uk-UA" sz="2400" b="1">
                <a:latin typeface="Times New Roman" panose="02020603050405020304" pitchFamily="18" charset="0"/>
                <a:cs typeface="Times New Roman" panose="02020603050405020304" pitchFamily="18" charset="0"/>
              </a:rPr>
              <a:t>переведення і відрахування вихованців</a:t>
            </a:r>
          </a:p>
          <a:p>
            <a:pPr marL="457200" algn="just"/>
            <a:endParaRPr lang="uk-UA" b="1">
              <a:latin typeface="Times New Roman" panose="02020603050405020304" pitchFamily="18" charset="0"/>
              <a:cs typeface="Times New Roman" panose="02020603050405020304" pitchFamily="18" charset="0"/>
            </a:endParaRPr>
          </a:p>
          <a:p>
            <a:pPr marL="457200" algn="just"/>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a:latin typeface="Times New Roman" panose="02020603050405020304" pitchFamily="18" charset="0"/>
                <a:cs typeface="Times New Roman" panose="02020603050405020304" pitchFamily="18" charset="0"/>
              </a:rPr>
              <a:t> </a:t>
            </a:r>
          </a:p>
          <a:p>
            <a:pPr marL="457200" algn="just"/>
            <a:r>
              <a:rPr lang="uk-UA">
                <a:latin typeface="Times New Roman" panose="02020603050405020304" pitchFamily="18" charset="0"/>
                <a:cs typeface="Times New Roman" panose="02020603050405020304" pitchFamily="18" charset="0"/>
              </a:rPr>
              <a:t>	Положення про ДЮСШ містить загальні норми щодо зарахування, переведення та перебування вихованців у групах, однак не встановлює достатньо чіткої процедури переходу вихованця між ДЮСШ, спортивним клубом, федераційною структурою, центром олімпійської підготовки, школою вищої спортивної майстерності або іншим суб’єктом спорту. Через це виникають конфлікти між закладами, тренерами, батьками і клубами, ризики подвійного обліку одного спортсмена та необґрунтованого використання бюджетного ресурсу.</a:t>
            </a:r>
          </a:p>
          <a:p>
            <a:pPr marL="457200" algn="just"/>
            <a:endParaRPr lang="uk-UA" b="1">
              <a:latin typeface="Times New Roman" panose="02020603050405020304" pitchFamily="18" charset="0"/>
              <a:cs typeface="Times New Roman" panose="02020603050405020304" pitchFamily="18" charset="0"/>
            </a:endParaRPr>
          </a:p>
          <a:p>
            <a:pPr marL="457200" algn="just"/>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457200" algn="just"/>
            <a:r>
              <a:rPr lang="uk-UA">
                <a:latin typeface="Times New Roman" panose="02020603050405020304" pitchFamily="18" charset="0"/>
                <a:cs typeface="Times New Roman" panose="02020603050405020304" pitchFamily="18" charset="0"/>
              </a:rPr>
              <a:t>	Потрібно встановити прозорий порядок переходу і відрахування, який одночасно захищає право дитини на заняття спортом і забезпечує належний облік бюджетних груп. Базове правило: перехід вихованця до іншого закладу або клубу здійснюється на підставі заяви законного представника неповнолітнього та/або заяви повнолітнього спортсмена з письмовим повідомленням ДЮСШ не пізніше ніж за 30 календарних днів, крім випадків переїзду, зміни стану здоров’я, припинення роботи відповідної групи або інших поважних обставин.</a:t>
            </a:r>
          </a:p>
          <a:p>
            <a:pPr marL="457200" algn="just"/>
            <a:endParaRPr lang="uk-UA" b="1">
              <a:latin typeface="Times New Roman" panose="02020603050405020304" pitchFamily="18" charset="0"/>
              <a:cs typeface="Times New Roman" panose="02020603050405020304" pitchFamily="18" charset="0"/>
            </a:endParaRPr>
          </a:p>
          <a:p>
            <a:pPr marL="457200" algn="just"/>
            <a:endParaRPr lang="uk-UA" sz="1400" kern="100">
              <a:solidFill>
                <a:schemeClr val="accent1">
                  <a:lumMod val="50000"/>
                </a:schemeClr>
              </a:solidFill>
              <a:effectLst/>
              <a:latin typeface="Aptos"/>
              <a:ea typeface="Aptos"/>
              <a:cs typeface="Times New Roman" panose="02020603050405020304" pitchFamily="18" charset="0"/>
            </a:endParaRPr>
          </a:p>
        </p:txBody>
      </p:sp>
    </p:spTree>
    <p:extLst>
      <p:ext uri="{BB962C8B-B14F-4D97-AF65-F5344CB8AC3E}">
        <p14:creationId xmlns:p14="http://schemas.microsoft.com/office/powerpoint/2010/main" val="2529067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2F50164-29D5-477C-8B25-243A4848A59C}"/>
              </a:ext>
            </a:extLst>
          </p:cNvPr>
          <p:cNvSpPr/>
          <p:nvPr/>
        </p:nvSpPr>
        <p:spPr>
          <a:xfrm>
            <a:off x="0" y="623328"/>
            <a:ext cx="9486900" cy="5611344"/>
          </a:xfrm>
          <a:prstGeom prst="rect">
            <a:avLst/>
          </a:prstGeom>
        </p:spPr>
        <p:txBody>
          <a:bodyPr wrap="square">
            <a:spAutoFit/>
          </a:bodyPr>
          <a:lstStyle/>
          <a:p>
            <a:pPr marL="457200" algn="ctr">
              <a:lnSpc>
                <a:spcPct val="107000"/>
              </a:lnSpc>
              <a:spcAft>
                <a:spcPts val="0"/>
              </a:spcAft>
            </a:pPr>
            <a:r>
              <a:rPr lang="ru-RU" sz="2000" b="1">
                <a:latin typeface="Times New Roman" panose="02020603050405020304" pitchFamily="18" charset="0"/>
                <a:cs typeface="Times New Roman" panose="02020603050405020304" pitchFamily="18" charset="0"/>
              </a:rPr>
              <a:t>3. </a:t>
            </a:r>
            <a:r>
              <a:rPr lang="uk-UA" sz="2400" b="1">
                <a:latin typeface="Times New Roman" panose="02020603050405020304" pitchFamily="18" charset="0"/>
                <a:cs typeface="Times New Roman" panose="02020603050405020304" pitchFamily="18" charset="0"/>
              </a:rPr>
              <a:t>Придбання інвентарю, обладнання, спортивного одягу та засобів безпеки за видами </a:t>
            </a:r>
            <a:r>
              <a:rPr lang="ru-RU" sz="2400" b="1">
                <a:latin typeface="Times New Roman" panose="02020603050405020304" pitchFamily="18" charset="0"/>
                <a:cs typeface="Times New Roman" panose="02020603050405020304" pitchFamily="18" charset="0"/>
              </a:rPr>
              <a:t>спорту</a:t>
            </a:r>
          </a:p>
          <a:p>
            <a:pPr marL="457200" algn="just">
              <a:lnSpc>
                <a:spcPct val="107000"/>
              </a:lnSpc>
              <a:spcAft>
                <a:spcPts val="0"/>
              </a:spcAft>
            </a:pPr>
            <a:endParaRPr lang="ru-RU" kern="100">
              <a:solidFill>
                <a:schemeClr val="accent1">
                  <a:lumMod val="50000"/>
                </a:schemeClr>
              </a:solidFill>
              <a:effectLst/>
              <a:latin typeface="Times New Roman" panose="02020603050405020304" pitchFamily="18" charset="0"/>
              <a:ea typeface="Aptos"/>
              <a:cs typeface="Times New Roman" panose="02020603050405020304" pitchFamily="18" charset="0"/>
            </a:endParaRPr>
          </a:p>
          <a:p>
            <a:pPr marL="457200" algn="just">
              <a:lnSpc>
                <a:spcPct val="107000"/>
              </a:lnSpc>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marL="457200" algn="just">
              <a:lnSpc>
                <a:spcPct val="107000"/>
              </a:lnSpc>
            </a:pPr>
            <a:r>
              <a:rPr lang="uk-UA">
                <a:latin typeface="Times New Roman" panose="02020603050405020304" pitchFamily="18" charset="0"/>
                <a:cs typeface="Times New Roman" panose="02020603050405020304" pitchFamily="18" charset="0"/>
              </a:rPr>
              <a:t>	ДЮСШ працюють за конкретними видами спорту, кожен із яких потребує специфічного інвентарю, обладнання, спортивного одягу, захисного спорядження, засобів безпеки та умов зберігання. У чинних переліках частина видів спорту, найменувань інвентарю та реальних потреб закладів відображена неповно, застаріло або взагалі відсутня. Це ускладнює планування закупівель і створює ризик формальних відмов у придбанні фактично необхідного майна.</a:t>
            </a:r>
          </a:p>
          <a:p>
            <a:pPr marL="457200" algn="just">
              <a:lnSpc>
                <a:spcPct val="107000"/>
              </a:lnSpc>
              <a:spcAft>
                <a:spcPts val="0"/>
              </a:spcAft>
            </a:pPr>
            <a:endParaRPr lang="uk-UA" kern="100">
              <a:solidFill>
                <a:schemeClr val="accent1">
                  <a:lumMod val="50000"/>
                </a:schemeClr>
              </a:solidFill>
              <a:effectLst/>
              <a:latin typeface="Times New Roman" panose="02020603050405020304" pitchFamily="18" charset="0"/>
              <a:ea typeface="Aptos"/>
              <a:cs typeface="Times New Roman" panose="02020603050405020304" pitchFamily="18" charset="0"/>
            </a:endParaRPr>
          </a:p>
          <a:p>
            <a:pPr marL="457200" algn="just">
              <a:lnSpc>
                <a:spcPct val="107000"/>
              </a:lnSpc>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b="1">
                <a:latin typeface="Times New Roman" panose="02020603050405020304" pitchFamily="18" charset="0"/>
                <a:cs typeface="Times New Roman" panose="02020603050405020304" pitchFamily="18" charset="0"/>
              </a:rPr>
              <a:t>.</a:t>
            </a:r>
            <a:r>
              <a:rPr lang="uk-UA">
                <a:latin typeface="Times New Roman" panose="02020603050405020304" pitchFamily="18" charset="0"/>
                <a:cs typeface="Times New Roman" panose="02020603050405020304" pitchFamily="18" charset="0"/>
              </a:rPr>
              <a:t> </a:t>
            </a:r>
          </a:p>
          <a:p>
            <a:pPr marL="457200" algn="just">
              <a:lnSpc>
                <a:spcPct val="107000"/>
              </a:lnSpc>
            </a:pPr>
            <a:r>
              <a:rPr lang="uk-UA">
                <a:latin typeface="Times New Roman" panose="02020603050405020304" pitchFamily="18" charset="0"/>
                <a:cs typeface="Times New Roman" panose="02020603050405020304" pitchFamily="18" charset="0"/>
              </a:rPr>
              <a:t>	Доцільно запровадити обов’язковий регулярний перегляд переліків не рідше одного разу на чотири роки, а також спрощений порядок їх актуалізації за поданням федерацій, ДЮСШ, органів управління спортом та експертних груп. Для кожного виду спорту має бути визначено мінімальний перелік інвентарю й обладнання для безпечної роботи навчальних груп.</a:t>
            </a:r>
          </a:p>
          <a:p>
            <a:pPr marL="457200" algn="just">
              <a:lnSpc>
                <a:spcPct val="107000"/>
              </a:lnSpc>
              <a:spcAft>
                <a:spcPts val="0"/>
              </a:spcAft>
            </a:pPr>
            <a:endParaRPr lang="uk-UA" kern="100">
              <a:solidFill>
                <a:schemeClr val="accent1">
                  <a:lumMod val="50000"/>
                </a:schemeClr>
              </a:solidFill>
              <a:effectLst/>
              <a:latin typeface="Aptos"/>
              <a:ea typeface="Aptos"/>
              <a:cs typeface="Times New Roman" panose="02020603050405020304" pitchFamily="18" charset="0"/>
            </a:endParaRPr>
          </a:p>
        </p:txBody>
      </p:sp>
    </p:spTree>
    <p:extLst>
      <p:ext uri="{BB962C8B-B14F-4D97-AF65-F5344CB8AC3E}">
        <p14:creationId xmlns:p14="http://schemas.microsoft.com/office/powerpoint/2010/main" val="3006520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67772" y="524457"/>
            <a:ext cx="9435028" cy="5505803"/>
          </a:xfrm>
          <a:prstGeom prst="rect">
            <a:avLst/>
          </a:prstGeom>
        </p:spPr>
        <p:txBody>
          <a:bodyPr wrap="square">
            <a:spAutoFit/>
          </a:bodyPr>
          <a:lstStyle/>
          <a:p>
            <a:pPr algn="ctr">
              <a:lnSpc>
                <a:spcPct val="107000"/>
              </a:lnSpc>
            </a:pPr>
            <a:r>
              <a:rPr lang="uk-UA" sz="2400" b="1" kern="100">
                <a:solidFill>
                  <a:schemeClr val="accent1">
                    <a:lumMod val="50000"/>
                  </a:schemeClr>
                </a:solidFill>
                <a:latin typeface="Times New Roman" panose="02020603050405020304" pitchFamily="18" charset="0"/>
                <a:cs typeface="Times New Roman" panose="02020603050405020304" pitchFamily="18" charset="0"/>
              </a:rPr>
              <a:t>4</a:t>
            </a:r>
            <a:r>
              <a:rPr lang="ru-RU"/>
              <a:t>. </a:t>
            </a:r>
            <a:r>
              <a:rPr lang="uk-UA" sz="2400" b="1">
                <a:latin typeface="Times New Roman" panose="02020603050405020304" pitchFamily="18" charset="0"/>
                <a:cs typeface="Times New Roman" panose="02020603050405020304" pitchFamily="18" charset="0"/>
              </a:rPr>
              <a:t>Використання</a:t>
            </a:r>
            <a:r>
              <a:rPr lang="ru-RU" sz="2400" b="1">
                <a:latin typeface="Times New Roman" panose="02020603050405020304" pitchFamily="18" charset="0"/>
                <a:cs typeface="Times New Roman" panose="02020603050405020304" pitchFamily="18" charset="0"/>
              </a:rPr>
              <a:t> </a:t>
            </a:r>
            <a:r>
              <a:rPr lang="uk-UA" sz="2400" b="1">
                <a:latin typeface="Times New Roman" panose="02020603050405020304" pitchFamily="18" charset="0"/>
                <a:cs typeface="Times New Roman" panose="02020603050405020304" pitchFamily="18" charset="0"/>
              </a:rPr>
              <a:t>спортивними</a:t>
            </a:r>
            <a:r>
              <a:rPr lang="ru-RU" sz="2400" b="1">
                <a:latin typeface="Times New Roman" panose="02020603050405020304" pitchFamily="18" charset="0"/>
                <a:cs typeface="Times New Roman" panose="02020603050405020304" pitchFamily="18" charset="0"/>
              </a:rPr>
              <a:t> клубами </a:t>
            </a:r>
          </a:p>
          <a:p>
            <a:pPr algn="ctr">
              <a:lnSpc>
                <a:spcPct val="107000"/>
              </a:lnSpc>
            </a:pPr>
            <a:r>
              <a:rPr lang="ru-RU" sz="2400" b="1">
                <a:latin typeface="Times New Roman" panose="02020603050405020304" pitchFamily="18" charset="0"/>
                <a:cs typeface="Times New Roman" panose="02020603050405020304" pitchFamily="18" charset="0"/>
              </a:rPr>
              <a:t>комунального майна ДЮСШ і недопущення дублювання функцій</a:t>
            </a:r>
          </a:p>
          <a:p>
            <a:pPr algn="ctr">
              <a:lnSpc>
                <a:spcPct val="107000"/>
              </a:lnSpc>
            </a:pPr>
            <a:r>
              <a:rPr lang="uk-UA" sz="2400" b="1" kern="100">
                <a:solidFill>
                  <a:schemeClr val="accent1">
                    <a:lumMod val="50000"/>
                  </a:schemeClr>
                </a:solidFill>
                <a:latin typeface="Times New Roman" panose="02020603050405020304" pitchFamily="18" charset="0"/>
                <a:ea typeface="Aptos"/>
                <a:cs typeface="Times New Roman" panose="02020603050405020304" pitchFamily="18" charset="0"/>
              </a:rPr>
              <a:t> </a:t>
            </a:r>
          </a:p>
          <a:p>
            <a:pPr algn="just">
              <a:lnSpc>
                <a:spcPct val="107000"/>
              </a:lnSpc>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u="sng">
                <a:latin typeface="Times New Roman" panose="02020603050405020304" pitchFamily="18" charset="0"/>
                <a:cs typeface="Times New Roman" panose="02020603050405020304" pitchFamily="18" charset="0"/>
              </a:rPr>
              <a:t> </a:t>
            </a:r>
          </a:p>
          <a:p>
            <a:pPr algn="just">
              <a:lnSpc>
                <a:spcPct val="107000"/>
              </a:lnSpc>
            </a:pPr>
            <a:r>
              <a:rPr lang="uk-UA">
                <a:latin typeface="Times New Roman" panose="02020603050405020304" pitchFamily="18" charset="0"/>
                <a:cs typeface="Times New Roman" panose="02020603050405020304" pitchFamily="18" charset="0"/>
              </a:rPr>
              <a:t>	У багатьох громадах спортивні клуби фактично використовують ті самі спортивні зали, споруди, інвентар, тренерський ресурс і вихованців, що й ДЮСШ. У клубах можуть обліковуватися ті самі тренери та ті самі діти, які одночасно є вихованцями ДЮСШ. Без чітких правил це створює ризики подвійного обліку, конфлікту інтересів, непрозорого використання спортивної інфраструктури, конкуренції за бюджетні або комунальні ресурси та витіснення бюджетних груп із зручного тренувального часу.</a:t>
            </a:r>
          </a:p>
          <a:p>
            <a:pPr algn="just">
              <a:lnSpc>
                <a:spcPct val="107000"/>
              </a:lnSpc>
            </a:pPr>
            <a:endParaRPr lang="uk-UA" sz="2400" b="1" kern="100">
              <a:solidFill>
                <a:schemeClr val="accent1">
                  <a:lumMod val="50000"/>
                </a:schemeClr>
              </a:solidFill>
              <a:effectLst/>
              <a:latin typeface="Times New Roman" panose="02020603050405020304" pitchFamily="18" charset="0"/>
              <a:ea typeface="Aptos"/>
              <a:cs typeface="Times New Roman" panose="02020603050405020304" pitchFamily="18" charset="0"/>
            </a:endParaRPr>
          </a:p>
          <a:p>
            <a:pPr algn="just">
              <a:lnSpc>
                <a:spcPct val="107000"/>
              </a:lnSpc>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algn="just">
              <a:lnSpc>
                <a:spcPct val="107000"/>
              </a:lnSpc>
            </a:pPr>
            <a:r>
              <a:rPr lang="uk-UA">
                <a:latin typeface="Times New Roman" panose="02020603050405020304" pitchFamily="18" charset="0"/>
                <a:cs typeface="Times New Roman" panose="02020603050405020304" pitchFamily="18" charset="0"/>
              </a:rPr>
              <a:t>	Клубна модель може бути корисною для розвитку спорту, але вона не повинна розвиватися за рахунок послаблення ДЮСШ. Потрібно не протиставляти клуби і ДЮСШ, а чітко визначити їхні функції, права, обов’язки, порядок використання спортивної інфраструктури, облік спортсменів і пріоритетність навчально-тренувального процесу бюджетних груп.</a:t>
            </a:r>
          </a:p>
        </p:txBody>
      </p:sp>
    </p:spTree>
    <p:extLst>
      <p:ext uri="{BB962C8B-B14F-4D97-AF65-F5344CB8AC3E}">
        <p14:creationId xmlns:p14="http://schemas.microsoft.com/office/powerpoint/2010/main" val="2642645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a:solidFill>
                  <a:schemeClr val="tx1"/>
                </a:solidFill>
                <a:latin typeface="Times New Roman" panose="02020603050405020304" pitchFamily="18" charset="0"/>
                <a:cs typeface="Times New Roman" panose="02020603050405020304" pitchFamily="18" charset="0"/>
              </a:rPr>
              <a:t>5</a:t>
            </a:r>
            <a:r>
              <a:rPr lang="ru-RU" sz="2400">
                <a:solidFill>
                  <a:schemeClr val="tx1"/>
                </a:solidFill>
                <a:latin typeface="Times New Roman" panose="02020603050405020304" pitchFamily="18" charset="0"/>
                <a:cs typeface="Times New Roman" panose="02020603050405020304" pitchFamily="18" charset="0"/>
              </a:rPr>
              <a:t>. </a:t>
            </a:r>
            <a:r>
              <a:rPr lang="uk-UA" sz="2400" b="1">
                <a:solidFill>
                  <a:schemeClr val="tx1"/>
                </a:solidFill>
                <a:latin typeface="Times New Roman" panose="02020603050405020304" pitchFamily="18" charset="0"/>
                <a:cs typeface="Times New Roman" panose="02020603050405020304" pitchFamily="18" charset="0"/>
              </a:rPr>
              <a:t>Приведення документообігу </a:t>
            </a:r>
            <a:br>
              <a:rPr lang="uk-UA" sz="2400" b="1">
                <a:solidFill>
                  <a:schemeClr val="tx1"/>
                </a:solidFill>
                <a:latin typeface="Times New Roman" panose="02020603050405020304" pitchFamily="18" charset="0"/>
                <a:cs typeface="Times New Roman" panose="02020603050405020304" pitchFamily="18" charset="0"/>
              </a:rPr>
            </a:br>
            <a:r>
              <a:rPr lang="uk-UA" sz="2400" b="1">
                <a:solidFill>
                  <a:schemeClr val="tx1"/>
                </a:solidFill>
                <a:latin typeface="Times New Roman" panose="02020603050405020304" pitchFamily="18" charset="0"/>
                <a:cs typeface="Times New Roman" panose="02020603050405020304" pitchFamily="18" charset="0"/>
              </a:rPr>
              <a:t>у відповідність до реальних завдань ДЮСШ</a:t>
            </a:r>
          </a:p>
        </p:txBody>
      </p:sp>
      <p:sp>
        <p:nvSpPr>
          <p:cNvPr id="3" name="Місце для вмісту 2"/>
          <p:cNvSpPr>
            <a:spLocks noGrp="1"/>
          </p:cNvSpPr>
          <p:nvPr>
            <p:ph idx="1"/>
          </p:nvPr>
        </p:nvSpPr>
        <p:spPr>
          <a:xfrm>
            <a:off x="535517" y="1930400"/>
            <a:ext cx="8880302" cy="3880773"/>
          </a:xfrm>
        </p:spPr>
        <p:txBody>
          <a:bodyPr>
            <a:normAutofit/>
          </a:bodyPr>
          <a:lstStyle/>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Суть проблеми.</a:t>
            </a:r>
            <a:r>
              <a:rPr lang="uk-UA">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ДЮСШ часто отримують листи, доручення, запити, накази або інформаційні матеріали, які адресовані широкому колу суб’єктів, але не містять чіткої задачі саме для спортивної школи. У результаті керівник і працівники закладу змушені самостійно тлумачити, що саме треба виконати, у який строк, у якій формі, яким структурним підрозділом і за рахунок яких ресурсів.</a:t>
            </a:r>
          </a:p>
          <a:p>
            <a:pPr>
              <a:spcBef>
                <a:spcPts val="0"/>
              </a:spcBef>
            </a:pPr>
            <a:endParaRPr lang="uk-UA">
              <a:latin typeface="Times New Roman" panose="02020603050405020304" pitchFamily="18" charset="0"/>
              <a:cs typeface="Times New Roman" panose="02020603050405020304" pitchFamily="18" charset="0"/>
            </a:endParaRPr>
          </a:p>
          <a:p>
            <a:pPr marL="0" indent="0" algn="just">
              <a:spcBef>
                <a:spcPts val="0"/>
              </a:spcBef>
              <a:buNone/>
            </a:pPr>
            <a:r>
              <a:rPr lang="uk-UA" b="1">
                <a:latin typeface="Times New Roman" panose="02020603050405020304" pitchFamily="18" charset="0"/>
                <a:cs typeface="Times New Roman" panose="02020603050405020304" pitchFamily="18" charset="0"/>
              </a:rPr>
              <a:t>	</a:t>
            </a:r>
            <a:r>
              <a:rPr lang="uk-UA" b="1" u="sng">
                <a:latin typeface="Times New Roman" panose="02020603050405020304" pitchFamily="18" charset="0"/>
                <a:cs typeface="Times New Roman" panose="02020603050405020304" pitchFamily="18" charset="0"/>
              </a:rPr>
              <a:t>Бачення вирішення.</a:t>
            </a:r>
            <a:r>
              <a:rPr lang="uk-UA" u="sng">
                <a:latin typeface="Times New Roman" panose="02020603050405020304" pitchFamily="18" charset="0"/>
                <a:cs typeface="Times New Roman" panose="02020603050405020304" pitchFamily="18" charset="0"/>
              </a:rPr>
              <a:t> </a:t>
            </a:r>
          </a:p>
          <a:p>
            <a:pPr marL="0" indent="0" algn="just">
              <a:spcBef>
                <a:spcPts val="0"/>
              </a:spcBef>
              <a:buNone/>
            </a:pPr>
            <a:r>
              <a:rPr lang="uk-UA">
                <a:latin typeface="Times New Roman" panose="02020603050405020304" pitchFamily="18" charset="0"/>
                <a:cs typeface="Times New Roman" panose="02020603050405020304" pitchFamily="18" charset="0"/>
              </a:rPr>
              <a:t>	Для кожного листа або доручення, яке надсилається до ДЮСШ, має формуватися «карта завдання»: правова підстава, виконавець, конкретна дія, строк, форма відповіді, перелік даних, відповідальна особа органу управління, шаблон або зразок, а також позначка, чи є документ обов’язковим до виконання, рекомендаційним або інформаційним.</a:t>
            </a:r>
          </a:p>
          <a:p>
            <a:endParaRPr lang="uk-UA"/>
          </a:p>
        </p:txBody>
      </p:sp>
    </p:spTree>
    <p:extLst>
      <p:ext uri="{BB962C8B-B14F-4D97-AF65-F5344CB8AC3E}">
        <p14:creationId xmlns:p14="http://schemas.microsoft.com/office/powerpoint/2010/main" val="1373591956"/>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Application>Microsoft Office PowerPoint</Application>
  <PresentationFormat>Widescreen</PresentationFormat>
  <Slides>33</Slides>
  <Notes>0</Notes>
  <HiddenSlides>0</HiddenSlide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Грань</vt:lpstr>
      <vt:lpstr>  Мета документа: сформувати юридично виважену позицію щодо практичних проблем діяльності дитячо-юнацьких спортивних шкіл, запропонувати зміни до нормативного регулювання та обґрунтувати необхідність збереження ДЮСШ як базової ланки дитячо-юнацького та резервного спорту.</vt:lpstr>
      <vt:lpstr>КДЮСШ «РИНГ» </vt:lpstr>
      <vt:lpstr>PowerPoint Presentation</vt:lpstr>
      <vt:lpstr> </vt:lpstr>
      <vt:lpstr>PowerPoint Presentation</vt:lpstr>
      <vt:lpstr>PowerPoint Presentation</vt:lpstr>
      <vt:lpstr>PowerPoint Presentation</vt:lpstr>
      <vt:lpstr>PowerPoint Presentation</vt:lpstr>
      <vt:lpstr>5. Приведення документообігу  у відповідність до реальних завдань ДЮСШ</vt:lpstr>
      <vt:lpstr>6. Перегляд обсягу документації  та порядку ведення картки спортсмена</vt:lpstr>
      <vt:lpstr>7. Обов’язковість і строки оприлюднення регламентів, стартових списків та протоколів змагань</vt:lpstr>
      <vt:lpstr>8. Категорії тренерів, які працюють із новачками  та групами початкової підготовки </vt:lpstr>
      <vt:lpstr>9. Контрактна форма роботи тренерів  без припинення трудових відносин </vt:lpstr>
      <vt:lpstr>10. Цифровізація як сервіс для ДЮСШ,  а не додатковий адміністративний бар’єр </vt:lpstr>
      <vt:lpstr>11. Гнучке відкриття і закриття відділень  та створення оздоровчих груп без підміни спортивної підготовки</vt:lpstr>
      <vt:lpstr>12. Оновлення навчальних програм, нормативів, наповнюваності груп і синхронізація планування</vt:lpstr>
      <vt:lpstr>13. Спеціалізовані спортивні класи  у закладах загальної середньої освіти </vt:lpstr>
      <vt:lpstr>14. Невідповідність спортивних залів і споруд стандартам видів спорту та вимогам безпеки </vt:lpstr>
      <vt:lpstr>15. Прозорий розподіл тренувального часу на комунальних спортивних об’єктах </vt:lpstr>
      <vt:lpstr>16. Платні послуги як ризик прихованої комерціалізації </vt:lpstr>
      <vt:lpstr>17. Гарантоване фінансування ДЮСШ  та недопущення залишкового принципу </vt:lpstr>
      <vt:lpstr>18. Аудит і програма модернізації  спортивної інфраструктури ДЮСШ </vt:lpstr>
      <vt:lpstr>19. Технічний контроль якості поточного ремонту у ДЮСШ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Терещенко Людмила Борисівна</dc:creator>
  <cp:revision>1</cp:revision>
  <dcterms:created xsi:type="dcterms:W3CDTF">2026-06-08T11:43:24Z</dcterms:created>
  <dcterms:modified xsi:type="dcterms:W3CDTF">2026-06-09T08:03:04Z</dcterms:modified>
</cp:coreProperties>
</file>